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</p:sldMasterIdLst>
  <p:notesMasterIdLst>
    <p:notesMasterId r:id="rId47"/>
  </p:notesMasterIdLst>
  <p:sldIdLst>
    <p:sldId id="703" r:id="rId3"/>
    <p:sldId id="659" r:id="rId4"/>
    <p:sldId id="660" r:id="rId5"/>
    <p:sldId id="661" r:id="rId6"/>
    <p:sldId id="655" r:id="rId7"/>
    <p:sldId id="662" r:id="rId8"/>
    <p:sldId id="663" r:id="rId9"/>
    <p:sldId id="681" r:id="rId10"/>
    <p:sldId id="682" r:id="rId11"/>
    <p:sldId id="698" r:id="rId12"/>
    <p:sldId id="683" r:id="rId13"/>
    <p:sldId id="684" r:id="rId14"/>
    <p:sldId id="685" r:id="rId15"/>
    <p:sldId id="675" r:id="rId16"/>
    <p:sldId id="687" r:id="rId17"/>
    <p:sldId id="688" r:id="rId18"/>
    <p:sldId id="704" r:id="rId19"/>
    <p:sldId id="689" r:id="rId20"/>
    <p:sldId id="691" r:id="rId21"/>
    <p:sldId id="692" r:id="rId22"/>
    <p:sldId id="693" r:id="rId23"/>
    <p:sldId id="700" r:id="rId24"/>
    <p:sldId id="699" r:id="rId25"/>
    <p:sldId id="701" r:id="rId26"/>
    <p:sldId id="636" r:id="rId27"/>
    <p:sldId id="640" r:id="rId28"/>
    <p:sldId id="642" r:id="rId29"/>
    <p:sldId id="639" r:id="rId30"/>
    <p:sldId id="638" r:id="rId31"/>
    <p:sldId id="603" r:id="rId32"/>
    <p:sldId id="604" r:id="rId33"/>
    <p:sldId id="605" r:id="rId34"/>
    <p:sldId id="666" r:id="rId35"/>
    <p:sldId id="606" r:id="rId36"/>
    <p:sldId id="644" r:id="rId37"/>
    <p:sldId id="607" r:id="rId38"/>
    <p:sldId id="667" r:id="rId39"/>
    <p:sldId id="668" r:id="rId40"/>
    <p:sldId id="669" r:id="rId41"/>
    <p:sldId id="670" r:id="rId42"/>
    <p:sldId id="671" r:id="rId43"/>
    <p:sldId id="672" r:id="rId44"/>
    <p:sldId id="679" r:id="rId45"/>
    <p:sldId id="702" r:id="rId46"/>
  </p:sldIdLst>
  <p:sldSz cx="12192000" cy="6858000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>
        <p:scale>
          <a:sx n="66" d="100"/>
          <a:sy n="66" d="100"/>
        </p:scale>
        <p:origin x="44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3700"/>
    </p:cViewPr>
  </p:sorterViewPr>
  <p:notesViewPr>
    <p:cSldViewPr snapToGrid="0">
      <p:cViewPr varScale="1">
        <p:scale>
          <a:sx n="49" d="100"/>
          <a:sy n="49" d="100"/>
        </p:scale>
        <p:origin x="272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7B752922-2295-48B4-A19B-AA71A4D9A143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41DD5DF-8DEA-4892-8E3F-43A984AB7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85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“Put </a:t>
            </a:r>
            <a:r>
              <a:rPr lang="en-US" dirty="0" err="1"/>
              <a:t>yur</a:t>
            </a:r>
            <a:r>
              <a:rPr lang="en-US" dirty="0"/>
              <a:t> sword away.”</a:t>
            </a:r>
          </a:p>
          <a:p>
            <a:endParaRPr lang="en-US" dirty="0"/>
          </a:p>
          <a:p>
            <a:r>
              <a:rPr lang="en-US" dirty="0"/>
              <a:t>Toni…</a:t>
            </a:r>
          </a:p>
          <a:p>
            <a:endParaRPr lang="en-US" dirty="0"/>
          </a:p>
          <a:p>
            <a:r>
              <a:rPr lang="en-US" dirty="0"/>
              <a:t>“Pastor before we get started…”</a:t>
            </a:r>
          </a:p>
          <a:p>
            <a:endParaRPr lang="en-US" dirty="0"/>
          </a:p>
          <a:p>
            <a:r>
              <a:rPr lang="en-US" dirty="0"/>
              <a:t>Marriages, </a:t>
            </a:r>
            <a:r>
              <a:rPr lang="en-US" dirty="0" err="1"/>
              <a:t>eg.</a:t>
            </a:r>
            <a:r>
              <a:rPr lang="en-US" dirty="0"/>
              <a:t>, “Its not for my culture”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DD5DF-8DEA-4892-8E3F-43A984AB74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80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9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7EFFC-84E4-491E-A1C5-6F54695297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95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635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9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7EFFC-84E4-491E-A1C5-6F54695297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95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57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9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7EFFC-84E4-491E-A1C5-6F54695297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95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262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9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7EFFC-84E4-491E-A1C5-6F54695297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95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107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9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7EFFC-84E4-491E-A1C5-6F54695297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95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9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7EFFC-84E4-491E-A1C5-6F54695297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95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740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9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7EFFC-84E4-491E-A1C5-6F54695297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95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51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085D-74A5-483F-BDFB-5A6201382593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DFFC-47C2-44BC-804A-796E25F20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285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64B9-F075-4C48-BBE4-E4057D87DD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56D4-E86E-44C2-86A0-5AED3A650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64B9-F075-4C48-BBE4-E4057D87DD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56D4-E86E-44C2-86A0-5AED3A650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16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64B9-F075-4C48-BBE4-E4057D87DD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56D4-E86E-44C2-86A0-5AED3A6507A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3185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64B9-F075-4C48-BBE4-E4057D87DD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56D4-E86E-44C2-86A0-5AED3A650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54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64B9-F075-4C48-BBE4-E4057D87DD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56D4-E86E-44C2-86A0-5AED3A650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13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64B9-F075-4C48-BBE4-E4057D87DD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56D4-E86E-44C2-86A0-5AED3A650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4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085D-74A5-483F-BDFB-5A6201382593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DFFC-47C2-44BC-804A-796E25F20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55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085D-74A5-483F-BDFB-5A6201382593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DFFC-47C2-44BC-804A-796E25F20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91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085D-74A5-483F-BDFB-5A6201382593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DFFC-47C2-44BC-804A-796E25F20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90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085D-74A5-483F-BDFB-5A6201382593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DFFC-47C2-44BC-804A-796E25F20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2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085D-74A5-483F-BDFB-5A6201382593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DFFC-47C2-44BC-804A-796E25F20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3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085D-74A5-483F-BDFB-5A6201382593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DFFC-47C2-44BC-804A-796E25F20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03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085D-74A5-483F-BDFB-5A6201382593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DFFC-47C2-44BC-804A-796E25F20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55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085D-74A5-483F-BDFB-5A6201382593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DFFC-47C2-44BC-804A-796E25F20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67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085D-74A5-483F-BDFB-5A6201382593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DFFC-47C2-44BC-804A-796E25F20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65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085D-74A5-483F-BDFB-5A6201382593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DFFC-47C2-44BC-804A-796E25F20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4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085D-74A5-483F-BDFB-5A6201382593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DFFC-47C2-44BC-804A-796E25F20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79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085D-74A5-483F-BDFB-5A6201382593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DFFC-47C2-44BC-804A-796E25F20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22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64B9-F075-4C48-BBE4-E4057D87DD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56D4-E86E-44C2-86A0-5AED3A650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76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64B9-F075-4C48-BBE4-E4057D87DD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56D4-E86E-44C2-86A0-5AED3A650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61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64B9-F075-4C48-BBE4-E4057D87DD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56D4-E86E-44C2-86A0-5AED3A6507A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423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085D-74A5-483F-BDFB-5A6201382593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DFFC-47C2-44BC-804A-796E25F20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347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64B9-F075-4C48-BBE4-E4057D87DD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56D4-E86E-44C2-86A0-5AED3A650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293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64B9-F075-4C48-BBE4-E4057D87DD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56D4-E86E-44C2-86A0-5AED3A650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112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64B9-F075-4C48-BBE4-E4057D87DD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56D4-E86E-44C2-86A0-5AED3A650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016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085D-74A5-483F-BDFB-5A6201382593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DFFC-47C2-44BC-804A-796E25F20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147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085D-74A5-483F-BDFB-5A6201382593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DFFC-47C2-44BC-804A-796E25F20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13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085D-74A5-483F-BDFB-5A6201382593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DFFC-47C2-44BC-804A-796E25F20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5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085D-74A5-483F-BDFB-5A6201382593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DFFC-47C2-44BC-804A-796E25F20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5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085D-74A5-483F-BDFB-5A6201382593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DFFC-47C2-44BC-804A-796E25F20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0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085D-74A5-483F-BDFB-5A6201382593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DFFC-47C2-44BC-804A-796E25F20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978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085D-74A5-483F-BDFB-5A6201382593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DFFC-47C2-44BC-804A-796E25F20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730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085D-74A5-483F-BDFB-5A6201382593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DFFC-47C2-44BC-804A-796E25F20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2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864B9-F075-4C48-BBE4-E4057D87DD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656D4-E86E-44C2-86A0-5AED3A650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449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864B9-F075-4C48-BBE4-E4057D87DD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656D4-E86E-44C2-86A0-5AED3A650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172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1st-art-gallery.com/thumbnail/185956/1/Jesus-And-The-Centurion.jpg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1st-art-gallery.com/thumbnail/185956/1/Jesus-And-The-Centurion.jpg" TargetMode="Externa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1st-art-gallery.com/thumbnail/185956/1/Jesus-And-The-Centurion.jpg" TargetMode="Externa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1st-art-gallery.com/thumbnail/185956/1/Jesus-And-The-Centurion.jpg" TargetMode="Externa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1st-art-gallery.com/thumbnail/185956/1/Jesus-And-The-Centurion.jpg" TargetMode="Externa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1st-art-gallery.com/thumbnail/185956/1/Jesus-And-The-Centurion.jpg" TargetMode="Externa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1st-art-gallery.com/thumbnail/185956/1/Jesus-And-The-Centurion.jpg" TargetMode="Externa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1st-art-gallery.com/thumbnail/185956/1/Jesus-And-The-Centurion.jpg" TargetMode="Externa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1st-art-gallery.com/thumbnail/185956/1/Jesus-And-The-Centurion.jpg" TargetMode="Externa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1st-art-gallery.com/thumbnail/185956/1/Jesus-And-The-Centurion.jpg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1st-art-gallery.com/thumbnail/185956/1/Jesus-And-The-Centurion.jpg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1st-art-gallery.com/thumbnail/185956/1/Jesus-And-The-Centurion.jpg" TargetMode="Externa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st-art-gallery.com/thumbnail/185956/1/Jesus-And-The-Centurion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1st-art-gallery.com/thumbnail/185956/1/Jesus-And-The-Centurion.jpg" TargetMode="Externa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1st-art-gallery.com/thumbnail/185956/1/Jesus-And-The-Centurion.jpg" TargetMode="Externa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1st-art-gallery.com/thumbnail/185956/1/Jesus-And-The-Centurion.jpg" TargetMode="Externa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st-art-gallery.com/thumbnail/185956/1/Jesus-And-The-Centurion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1st-art-gallery.com/thumbnail/185956/1/Jesus-And-The-Centurion.jpg" TargetMode="Externa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1st-art-gallery.com/thumbnail/185956/1/Jesus-And-The-Centurion.jpg" TargetMode="Externa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1st-art-gallery.com/thumbnail/185956/1/Jesus-And-The-Centurion.jpg" TargetMode="Externa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1st-art-gallery.com/thumbnail/185956/1/Jesus-And-The-Centurion.jpg" TargetMode="Externa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1st-art-gallery.com/thumbnail/185956/1/Jesus-And-The-Centurion.jpg" TargetMode="Externa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1st-art-gallery.com/thumbnail/185956/1/Jesus-And-The-Centurion.jpg" TargetMode="Externa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1st-art-gallery.com/thumbnail/185956/1/Jesus-And-The-Centurion.jpg" TargetMode="Externa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1st-art-gallery.com/thumbnail/185956/1/Jesus-And-The-Centurion.jpg" TargetMode="Externa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1st-art-gallery.com/thumbnail/185956/1/Jesus-And-The-Centurion.jp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1st-art-gallery.com/thumbnail/185956/1/Jesus-And-The-Centurion.jpg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1st-art-gallery.com/thumbnail/185956/1/Jesus-And-The-Centurion.jpg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1st-art-gallery.com/thumbnail/185956/1/Jesus-And-The-Centurion.jpg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1st-art-gallery.com/thumbnail/185956/1/Jesus-And-The-Centurion.jpg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C5DF65-76C6-4230-A801-46D04463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680" y="0"/>
            <a:ext cx="9428479" cy="5303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364430-6825-46B5-A843-8C2A401DD447}"/>
              </a:ext>
            </a:extLst>
          </p:cNvPr>
          <p:cNvSpPr txBox="1"/>
          <p:nvPr/>
        </p:nvSpPr>
        <p:spPr>
          <a:xfrm>
            <a:off x="1280160" y="5447898"/>
            <a:ext cx="9875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WELS Women’s Ministry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4133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AutoShape 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EFC09F97-1594-41D7-A31C-6FDDB04C3C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797" name="AutoShape 4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9FADF13E-D7DC-4DD8-AE86-6FE78E4212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798" name="AutoShape 6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0F6AE609-1399-4A5D-AE35-060A3E7DC6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799" name="AutoShape 8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E9EFA984-804B-4D91-856E-1D4193A5DC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800" name="AutoShape 10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29DF5C74-856A-4CB6-9B49-2F6592A478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801" name="AutoShape 1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C158F85A-BEFB-49D4-9D0C-210FD2FFAE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802" name="AutoShape 14" descr="Paolo Veronese (Caliari): Jesus and the Centurion">
            <a:hlinkClick r:id="rId2" tooltip="Paolo Veronese (Caliari) : Jesus and the Centurion"/>
            <a:extLst>
              <a:ext uri="{FF2B5EF4-FFF2-40B4-BE49-F238E27FC236}">
                <a16:creationId xmlns:a16="http://schemas.microsoft.com/office/drawing/2014/main" id="{379D1FB1-2EBA-49B8-8F2E-608EB4F0FE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618CE07-8B41-4DAF-99F7-88E45FB7E25F}"/>
              </a:ext>
            </a:extLst>
          </p:cNvPr>
          <p:cNvSpPr/>
          <p:nvPr/>
        </p:nvSpPr>
        <p:spPr>
          <a:xfrm>
            <a:off x="3141044" y="1807143"/>
            <a:ext cx="5909911" cy="324371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Pharisee and the Tax Collector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0E8C653-92E3-41C4-86D7-97702388C5CC}"/>
              </a:ext>
            </a:extLst>
          </p:cNvPr>
          <p:cNvSpPr/>
          <p:nvPr/>
        </p:nvSpPr>
        <p:spPr>
          <a:xfrm>
            <a:off x="693019" y="168275"/>
            <a:ext cx="5236143" cy="263267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“I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don’t like Christians or want to be anything like them!”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2DD861B-45C7-43F4-ABB9-3BF41AA366D5}"/>
              </a:ext>
            </a:extLst>
          </p:cNvPr>
          <p:cNvSpPr/>
          <p:nvPr/>
        </p:nvSpPr>
        <p:spPr>
          <a:xfrm>
            <a:off x="6955857" y="4071485"/>
            <a:ext cx="5236143" cy="263267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“It’s not for me. You don’t know what I’ve done.”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EF89826-7851-467B-956B-FC3BCB8C8460}"/>
              </a:ext>
            </a:extLst>
          </p:cNvPr>
          <p:cNvSpPr/>
          <p:nvPr/>
        </p:nvSpPr>
        <p:spPr>
          <a:xfrm>
            <a:off x="85023" y="3583640"/>
            <a:ext cx="5236143" cy="263267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“I know I have to clean up my act first”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CFAECF-C9CB-4F0F-80EB-F21AD8619FD3}"/>
              </a:ext>
            </a:extLst>
          </p:cNvPr>
          <p:cNvSpPr/>
          <p:nvPr/>
        </p:nvSpPr>
        <p:spPr>
          <a:xfrm>
            <a:off x="6784207" y="490804"/>
            <a:ext cx="5236143" cy="263267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“It’s all about trying to be a good person, isn’t it?”</a:t>
            </a:r>
          </a:p>
        </p:txBody>
      </p:sp>
    </p:spTree>
    <p:extLst>
      <p:ext uri="{BB962C8B-B14F-4D97-AF65-F5344CB8AC3E}">
        <p14:creationId xmlns:p14="http://schemas.microsoft.com/office/powerpoint/2010/main" val="184191735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DCF2DA10-78AA-478A-8BE3-C180AE82C4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29" name="AutoShape 4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BDD2D113-5681-4247-87F9-40AFBE385A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0" name="AutoShape 6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ABE4DC3F-A9B8-4B53-83A1-E1367CBDC0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1" name="AutoShape 8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EA294711-179B-40C0-B472-D9EC5E251C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2" name="AutoShape 10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7A6D0EEA-A8B8-4AB6-AB2A-8C8F90934F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3" name="AutoShape 1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6A590708-DA68-4615-BB9E-3454D021F8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4" name="AutoShape 14" descr="Paolo Veronese (Caliari): Jesus and the Centurion">
            <a:hlinkClick r:id="rId2" tooltip="Paolo Veronese (Caliari) : Jesus and the Centurion"/>
            <a:extLst>
              <a:ext uri="{FF2B5EF4-FFF2-40B4-BE49-F238E27FC236}">
                <a16:creationId xmlns:a16="http://schemas.microsoft.com/office/drawing/2014/main" id="{3F6183AE-FCAB-45E3-9B07-4F587F7C1C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6635" name="Picture 18" descr="http://4.bp.blogspot.com/_A3nGZeb_QWM/R8beWMCrc7I/AAAAAAAAAPA/d4omPiqgCrg/s400/publican_jpg_w300h365.jpg">
            <a:extLst>
              <a:ext uri="{FF2B5EF4-FFF2-40B4-BE49-F238E27FC236}">
                <a16:creationId xmlns:a16="http://schemas.microsoft.com/office/drawing/2014/main" id="{2C8609BA-26CC-43A9-9A0F-32B055ED1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7F1798-A6CB-4958-8720-C9BEA20ED994}"/>
              </a:ext>
            </a:extLst>
          </p:cNvPr>
          <p:cNvSpPr txBox="1"/>
          <p:nvPr/>
        </p:nvSpPr>
        <p:spPr>
          <a:xfrm>
            <a:off x="6248400" y="1121576"/>
            <a:ext cx="5486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white"/>
                </a:solidFill>
                <a:latin typeface="Helvetica Neue"/>
              </a:rPr>
              <a:t>Now think about how you would tell it as a </a:t>
            </a:r>
            <a:r>
              <a:rPr lang="en-US" sz="5400" i="1" dirty="0">
                <a:solidFill>
                  <a:prstClr val="white"/>
                </a:solidFill>
                <a:latin typeface="Helvetica Neue"/>
              </a:rPr>
              <a:t>two-minute</a:t>
            </a:r>
            <a:r>
              <a:rPr lang="en-US" sz="5400" dirty="0">
                <a:solidFill>
                  <a:prstClr val="white"/>
                </a:solidFill>
                <a:latin typeface="Helvetica Neue"/>
              </a:rPr>
              <a:t> story wrapped around a truth.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52017597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DCF2DA10-78AA-478A-8BE3-C180AE82C4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29" name="AutoShape 4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BDD2D113-5681-4247-87F9-40AFBE385A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0" name="AutoShape 6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ABE4DC3F-A9B8-4B53-83A1-E1367CBDC0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1" name="AutoShape 8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EA294711-179B-40C0-B472-D9EC5E251C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2" name="AutoShape 10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7A6D0EEA-A8B8-4AB6-AB2A-8C8F90934F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3" name="AutoShape 1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6A590708-DA68-4615-BB9E-3454D021F8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4" name="AutoShape 14" descr="Paolo Veronese (Caliari): Jesus and the Centurion">
            <a:hlinkClick r:id="rId2" tooltip="Paolo Veronese (Caliari) : Jesus and the Centurion"/>
            <a:extLst>
              <a:ext uri="{FF2B5EF4-FFF2-40B4-BE49-F238E27FC236}">
                <a16:creationId xmlns:a16="http://schemas.microsoft.com/office/drawing/2014/main" id="{3F6183AE-FCAB-45E3-9B07-4F587F7C1C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6635" name="Picture 18" descr="http://4.bp.blogspot.com/_A3nGZeb_QWM/R8beWMCrc7I/AAAAAAAAAPA/d4omPiqgCrg/s400/publican_jpg_w300h365.jpg">
            <a:extLst>
              <a:ext uri="{FF2B5EF4-FFF2-40B4-BE49-F238E27FC236}">
                <a16:creationId xmlns:a16="http://schemas.microsoft.com/office/drawing/2014/main" id="{2C8609BA-26CC-43A9-9A0F-32B055ED1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7F1798-A6CB-4958-8720-C9BEA20ED994}"/>
              </a:ext>
            </a:extLst>
          </p:cNvPr>
          <p:cNvSpPr txBox="1"/>
          <p:nvPr/>
        </p:nvSpPr>
        <p:spPr>
          <a:xfrm>
            <a:off x="6400802" y="1332379"/>
            <a:ext cx="517143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white"/>
                </a:solidFill>
                <a:latin typeface="Helvetica Neue"/>
              </a:rPr>
              <a:t>“This reminds me of a story... stop me if you’ve heard it.”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629122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DCF2DA10-78AA-478A-8BE3-C180AE82C4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29" name="AutoShape 4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BDD2D113-5681-4247-87F9-40AFBE385A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0" name="AutoShape 6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ABE4DC3F-A9B8-4B53-83A1-E1367CBDC0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1" name="AutoShape 8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EA294711-179B-40C0-B472-D9EC5E251C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2" name="AutoShape 10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7A6D0EEA-A8B8-4AB6-AB2A-8C8F90934F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3" name="AutoShape 1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6A590708-DA68-4615-BB9E-3454D021F8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4" name="AutoShape 14" descr="Paolo Veronese (Caliari): Jesus and the Centurion">
            <a:hlinkClick r:id="rId2" tooltip="Paolo Veronese (Caliari) : Jesus and the Centurion"/>
            <a:extLst>
              <a:ext uri="{FF2B5EF4-FFF2-40B4-BE49-F238E27FC236}">
                <a16:creationId xmlns:a16="http://schemas.microsoft.com/office/drawing/2014/main" id="{3F6183AE-FCAB-45E3-9B07-4F587F7C1C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6635" name="Picture 18" descr="http://4.bp.blogspot.com/_A3nGZeb_QWM/R8beWMCrc7I/AAAAAAAAAPA/d4omPiqgCrg/s400/publican_jpg_w300h365.jpg">
            <a:extLst>
              <a:ext uri="{FF2B5EF4-FFF2-40B4-BE49-F238E27FC236}">
                <a16:creationId xmlns:a16="http://schemas.microsoft.com/office/drawing/2014/main" id="{2C8609BA-26CC-43A9-9A0F-32B055ED1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7F1798-A6CB-4958-8720-C9BEA20ED994}"/>
              </a:ext>
            </a:extLst>
          </p:cNvPr>
          <p:cNvSpPr txBox="1"/>
          <p:nvPr/>
        </p:nvSpPr>
        <p:spPr>
          <a:xfrm>
            <a:off x="6256422" y="611438"/>
            <a:ext cx="5791199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white"/>
                </a:solidFill>
                <a:latin typeface="Helvetica Neue"/>
              </a:rPr>
              <a:t>Now think about four more to complete your Playlist.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white"/>
              </a:solidFill>
              <a:latin typeface="Helvetica Neu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white"/>
                </a:solidFill>
                <a:latin typeface="Helvetica Neue"/>
              </a:rPr>
              <a:t>Enter them on the handout. Plan to complete the same process for each of them.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2396719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AutoShape 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EFC09F97-1594-41D7-A31C-6FDDB04C3C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797" name="AutoShape 4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9FADF13E-D7DC-4DD8-AE86-6FE78E4212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798" name="AutoShape 6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0F6AE609-1399-4A5D-AE35-060A3E7DC6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799" name="AutoShape 8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E9EFA984-804B-4D91-856E-1D4193A5DC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800" name="AutoShape 10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29DF5C74-856A-4CB6-9B49-2F6592A478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801" name="AutoShape 1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C158F85A-BEFB-49D4-9D0C-210FD2FFAE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802" name="AutoShape 14" descr="Paolo Veronese (Caliari): Jesus and the Centurion">
            <a:hlinkClick r:id="rId2" tooltip="Paolo Veronese (Caliari) : Jesus and the Centurion"/>
            <a:extLst>
              <a:ext uri="{FF2B5EF4-FFF2-40B4-BE49-F238E27FC236}">
                <a16:creationId xmlns:a16="http://schemas.microsoft.com/office/drawing/2014/main" id="{379D1FB1-2EBA-49B8-8F2E-608EB4F0FE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135397-586A-4F10-8441-40A5965BF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678" y="813168"/>
            <a:ext cx="5111595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dirty="0">
                <a:solidFill>
                  <a:prstClr val="white"/>
                </a:solidFill>
                <a:latin typeface="Helvetica Neue"/>
              </a:rPr>
              <a:t>The Waiting Father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</a:rPr>
              <a:t>“Neither do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</a:rPr>
              <a:t> I condemn you!”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dirty="0">
                <a:solidFill>
                  <a:prstClr val="white"/>
                </a:solidFill>
                <a:latin typeface="Helvetica Neue"/>
              </a:rPr>
              <a:t>Breaking the Jar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dirty="0">
                <a:solidFill>
                  <a:prstClr val="white"/>
                </a:solidFill>
                <a:latin typeface="Helvetica Neue"/>
              </a:rPr>
              <a:t>He said, “Mary!”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1" name="Picture 18" descr="http://4.bp.blogspot.com/_A3nGZeb_QWM/R8beWMCrc7I/AAAAAAAAAPA/d4omPiqgCrg/s400/publican_jpg_w300h365.jpg">
            <a:extLst>
              <a:ext uri="{FF2B5EF4-FFF2-40B4-BE49-F238E27FC236}">
                <a16:creationId xmlns:a16="http://schemas.microsoft.com/office/drawing/2014/main" id="{335F2DC5-4920-448C-BE44-C2C8B610E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76" y="0"/>
            <a:ext cx="579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73019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DCF2DA10-78AA-478A-8BE3-C180AE82C4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29" name="AutoShape 4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BDD2D113-5681-4247-87F9-40AFBE385A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0" name="AutoShape 6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ABE4DC3F-A9B8-4B53-83A1-E1367CBDC0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1" name="AutoShape 8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EA294711-179B-40C0-B472-D9EC5E251C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2" name="AutoShape 10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7A6D0EEA-A8B8-4AB6-AB2A-8C8F90934F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3" name="AutoShape 1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6A590708-DA68-4615-BB9E-3454D021F8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4" name="AutoShape 14" descr="Paolo Veronese (Caliari): Jesus and the Centurion">
            <a:hlinkClick r:id="rId2" tooltip="Paolo Veronese (Caliari) : Jesus and the Centurion"/>
            <a:extLst>
              <a:ext uri="{FF2B5EF4-FFF2-40B4-BE49-F238E27FC236}">
                <a16:creationId xmlns:a16="http://schemas.microsoft.com/office/drawing/2014/main" id="{3F6183AE-FCAB-45E3-9B07-4F587F7C1C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6635" name="Picture 18" descr="http://4.bp.blogspot.com/_A3nGZeb_QWM/R8beWMCrc7I/AAAAAAAAAPA/d4omPiqgCrg/s400/publican_jpg_w300h365.jpg">
            <a:extLst>
              <a:ext uri="{FF2B5EF4-FFF2-40B4-BE49-F238E27FC236}">
                <a16:creationId xmlns:a16="http://schemas.microsoft.com/office/drawing/2014/main" id="{2C8609BA-26CC-43A9-9A0F-32B055ED1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7F1798-A6CB-4958-8720-C9BEA20ED994}"/>
              </a:ext>
            </a:extLst>
          </p:cNvPr>
          <p:cNvSpPr txBox="1"/>
          <p:nvPr/>
        </p:nvSpPr>
        <p:spPr>
          <a:xfrm>
            <a:off x="6096000" y="437783"/>
            <a:ext cx="570778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white"/>
                </a:solidFill>
                <a:latin typeface="Helvetica Neue"/>
              </a:rPr>
              <a:t>Now think about two </a:t>
            </a:r>
            <a:r>
              <a:rPr lang="en-US" sz="5400" i="1" dirty="0">
                <a:solidFill>
                  <a:prstClr val="white"/>
                </a:solidFill>
                <a:latin typeface="Helvetica Neue"/>
              </a:rPr>
              <a:t>meta</a:t>
            </a:r>
            <a:r>
              <a:rPr lang="en-US" sz="5400" dirty="0">
                <a:solidFill>
                  <a:prstClr val="white"/>
                </a:solidFill>
                <a:latin typeface="Helvetica Neue"/>
              </a:rPr>
              <a:t>-narratives and how you would tell them</a:t>
            </a:r>
            <a:r>
              <a:rPr lang="en-US" sz="4400" dirty="0">
                <a:solidFill>
                  <a:prstClr val="white"/>
                </a:solidFill>
                <a:latin typeface="Helvetica Neue"/>
              </a:rPr>
              <a:t>.</a:t>
            </a:r>
            <a:endParaRPr lang="en-US" sz="2800" dirty="0">
              <a:solidFill>
                <a:prstClr val="white"/>
              </a:solidFill>
              <a:latin typeface="Helvetica Neu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white"/>
              </a:solidFill>
              <a:latin typeface="Helvetica Neu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C000"/>
                </a:solidFill>
                <a:latin typeface="Helvetica Neue"/>
              </a:rPr>
              <a:t>Garden to Garden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C000"/>
                </a:solidFill>
                <a:latin typeface="Helvetica Neue"/>
              </a:rPr>
              <a:t>Cradle to Empty Tomb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6882327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DCF2DA10-78AA-478A-8BE3-C180AE82C4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29" name="AutoShape 4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BDD2D113-5681-4247-87F9-40AFBE385A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0" name="AutoShape 6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ABE4DC3F-A9B8-4B53-83A1-E1367CBDC0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1" name="AutoShape 8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EA294711-179B-40C0-B472-D9EC5E251C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2" name="AutoShape 10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7A6D0EEA-A8B8-4AB6-AB2A-8C8F90934F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3" name="AutoShape 1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6A590708-DA68-4615-BB9E-3454D021F8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4" name="AutoShape 14" descr="Paolo Veronese (Caliari): Jesus and the Centurion">
            <a:hlinkClick r:id="rId2" tooltip="Paolo Veronese (Caliari) : Jesus and the Centurion"/>
            <a:extLst>
              <a:ext uri="{FF2B5EF4-FFF2-40B4-BE49-F238E27FC236}">
                <a16:creationId xmlns:a16="http://schemas.microsoft.com/office/drawing/2014/main" id="{3F6183AE-FCAB-45E3-9B07-4F587F7C1C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6635" name="Picture 18" descr="http://4.bp.blogspot.com/_A3nGZeb_QWM/R8beWMCrc7I/AAAAAAAAAPA/d4omPiqgCrg/s400/publican_jpg_w300h365.jpg">
            <a:extLst>
              <a:ext uri="{FF2B5EF4-FFF2-40B4-BE49-F238E27FC236}">
                <a16:creationId xmlns:a16="http://schemas.microsoft.com/office/drawing/2014/main" id="{2C8609BA-26CC-43A9-9A0F-32B055ED1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7F1798-A6CB-4958-8720-C9BEA20ED994}"/>
              </a:ext>
            </a:extLst>
          </p:cNvPr>
          <p:cNvSpPr txBox="1"/>
          <p:nvPr/>
        </p:nvSpPr>
        <p:spPr>
          <a:xfrm>
            <a:off x="6095999" y="437783"/>
            <a:ext cx="590670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white"/>
                </a:solidFill>
                <a:latin typeface="Helvetica Neue"/>
              </a:rPr>
              <a:t>Now think about questions or witnessing situations that none of the stories on your Playlist seem to speak to.</a:t>
            </a: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89737862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DCF2DA10-78AA-478A-8BE3-C180AE82C4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29" name="AutoShape 4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BDD2D113-5681-4247-87F9-40AFBE385A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0" name="AutoShape 6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ABE4DC3F-A9B8-4B53-83A1-E1367CBDC0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1" name="AutoShape 8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EA294711-179B-40C0-B472-D9EC5E251C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2" name="AutoShape 10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7A6D0EEA-A8B8-4AB6-AB2A-8C8F90934F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3" name="AutoShape 1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6A590708-DA68-4615-BB9E-3454D021F8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4" name="AutoShape 14" descr="Paolo Veronese (Caliari): Jesus and the Centurion">
            <a:hlinkClick r:id="rId2" tooltip="Paolo Veronese (Caliari) : Jesus and the Centurion"/>
            <a:extLst>
              <a:ext uri="{FF2B5EF4-FFF2-40B4-BE49-F238E27FC236}">
                <a16:creationId xmlns:a16="http://schemas.microsoft.com/office/drawing/2014/main" id="{3F6183AE-FCAB-45E3-9B07-4F587F7C1C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6635" name="Picture 18" descr="http://4.bp.blogspot.com/_A3nGZeb_QWM/R8beWMCrc7I/AAAAAAAAAPA/d4omPiqgCrg/s400/publican_jpg_w300h365.jpg">
            <a:extLst>
              <a:ext uri="{FF2B5EF4-FFF2-40B4-BE49-F238E27FC236}">
                <a16:creationId xmlns:a16="http://schemas.microsoft.com/office/drawing/2014/main" id="{2C8609BA-26CC-43A9-9A0F-32B055ED1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7F1798-A6CB-4958-8720-C9BEA20ED994}"/>
              </a:ext>
            </a:extLst>
          </p:cNvPr>
          <p:cNvSpPr txBox="1"/>
          <p:nvPr/>
        </p:nvSpPr>
        <p:spPr>
          <a:xfrm>
            <a:off x="5970872" y="1150052"/>
            <a:ext cx="57077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</a:rPr>
              <a:t>The problem of pain?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i="1" dirty="0">
              <a:solidFill>
                <a:prstClr val="white"/>
              </a:solidFill>
              <a:latin typeface="Helvetica Neu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</a:rPr>
              <a:t>The question of hell?</a:t>
            </a:r>
          </a:p>
        </p:txBody>
      </p:sp>
    </p:spTree>
    <p:extLst>
      <p:ext uri="{BB962C8B-B14F-4D97-AF65-F5344CB8AC3E}">
        <p14:creationId xmlns:p14="http://schemas.microsoft.com/office/powerpoint/2010/main" val="343654419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DCF2DA10-78AA-478A-8BE3-C180AE82C4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29" name="AutoShape 4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BDD2D113-5681-4247-87F9-40AFBE385A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0" name="AutoShape 6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ABE4DC3F-A9B8-4B53-83A1-E1367CBDC0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1" name="AutoShape 8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EA294711-179B-40C0-B472-D9EC5E251C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2" name="AutoShape 10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7A6D0EEA-A8B8-4AB6-AB2A-8C8F90934F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3" name="AutoShape 1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6A590708-DA68-4615-BB9E-3454D021F8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4" name="AutoShape 14" descr="Paolo Veronese (Caliari): Jesus and the Centurion">
            <a:hlinkClick r:id="rId2" tooltip="Paolo Veronese (Caliari) : Jesus and the Centurion"/>
            <a:extLst>
              <a:ext uri="{FF2B5EF4-FFF2-40B4-BE49-F238E27FC236}">
                <a16:creationId xmlns:a16="http://schemas.microsoft.com/office/drawing/2014/main" id="{3F6183AE-FCAB-45E3-9B07-4F587F7C1C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6635" name="Picture 18" descr="http://4.bp.blogspot.com/_A3nGZeb_QWM/R8beWMCrc7I/AAAAAAAAAPA/d4omPiqgCrg/s400/publican_jpg_w300h365.jpg">
            <a:extLst>
              <a:ext uri="{FF2B5EF4-FFF2-40B4-BE49-F238E27FC236}">
                <a16:creationId xmlns:a16="http://schemas.microsoft.com/office/drawing/2014/main" id="{2C8609BA-26CC-43A9-9A0F-32B055ED1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7F1798-A6CB-4958-8720-C9BEA20ED994}"/>
              </a:ext>
            </a:extLst>
          </p:cNvPr>
          <p:cNvSpPr txBox="1"/>
          <p:nvPr/>
        </p:nvSpPr>
        <p:spPr>
          <a:xfrm>
            <a:off x="5791199" y="822793"/>
            <a:ext cx="621150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white"/>
                </a:solidFill>
                <a:latin typeface="Helvetica Neue"/>
              </a:rPr>
              <a:t>What story can you tell and how?</a:t>
            </a:r>
            <a:endParaRPr lang="en-US" sz="5400" dirty="0">
              <a:solidFill>
                <a:prstClr val="white"/>
              </a:solidFill>
              <a:latin typeface="Helvetica Neu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</a:endParaRPr>
          </a:p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Helvetica Neu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white"/>
                </a:solidFill>
                <a:latin typeface="Helvetica Neue"/>
              </a:rPr>
              <a:t>You may be up to ten stories.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white"/>
                </a:solidFill>
                <a:latin typeface="Helvetica Neue"/>
              </a:rPr>
              <a:t>That’s plenty.</a:t>
            </a:r>
          </a:p>
        </p:txBody>
      </p:sp>
    </p:spTree>
    <p:extLst>
      <p:ext uri="{BB962C8B-B14F-4D97-AF65-F5344CB8AC3E}">
        <p14:creationId xmlns:p14="http://schemas.microsoft.com/office/powerpoint/2010/main" val="359445879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C5DF65-76C6-4230-A801-46D04463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680" y="0"/>
            <a:ext cx="9428479" cy="5303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364430-6825-46B5-A843-8C2A401DD447}"/>
              </a:ext>
            </a:extLst>
          </p:cNvPr>
          <p:cNvSpPr txBox="1"/>
          <p:nvPr/>
        </p:nvSpPr>
        <p:spPr>
          <a:xfrm>
            <a:off x="1158240" y="5582652"/>
            <a:ext cx="9875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How to talk to </a:t>
            </a:r>
            <a:r>
              <a:rPr lang="en-US" sz="4800" dirty="0">
                <a:solidFill>
                  <a:prstClr val="white"/>
                </a:solidFill>
                <a:latin typeface="Rockwell" panose="02060603020205020403"/>
              </a:rPr>
              <a:t>people about Jesus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288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C5DF65-76C6-4230-A801-46D04463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680" y="0"/>
            <a:ext cx="9428479" cy="5303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364430-6825-46B5-A843-8C2A401DD447}"/>
              </a:ext>
            </a:extLst>
          </p:cNvPr>
          <p:cNvSpPr txBox="1"/>
          <p:nvPr/>
        </p:nvSpPr>
        <p:spPr>
          <a:xfrm>
            <a:off x="1280160" y="5447898"/>
            <a:ext cx="9875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What story can I tell?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55497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C5DF65-76C6-4230-A801-46D04463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680" y="0"/>
            <a:ext cx="9428479" cy="5303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364430-6825-46B5-A843-8C2A401DD447}"/>
              </a:ext>
            </a:extLst>
          </p:cNvPr>
          <p:cNvSpPr txBox="1"/>
          <p:nvPr/>
        </p:nvSpPr>
        <p:spPr>
          <a:xfrm>
            <a:off x="1158240" y="5582652"/>
            <a:ext cx="10305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How to talk to </a:t>
            </a:r>
            <a:r>
              <a:rPr lang="en-US" sz="4800" dirty="0">
                <a:solidFill>
                  <a:prstClr val="white"/>
                </a:solidFill>
                <a:latin typeface="Rockwell" panose="02060603020205020403"/>
              </a:rPr>
              <a:t>people (about Jesus)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476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AutoShape 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EFC09F97-1594-41D7-A31C-6FDDB04C3C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797" name="AutoShape 4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9FADF13E-D7DC-4DD8-AE86-6FE78E4212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798" name="AutoShape 6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0F6AE609-1399-4A5D-AE35-060A3E7DC6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799" name="AutoShape 8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E9EFA984-804B-4D91-856E-1D4193A5DC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800" name="AutoShape 10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29DF5C74-856A-4CB6-9B49-2F6592A478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801" name="AutoShape 1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C158F85A-BEFB-49D4-9D0C-210FD2FFAE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802" name="AutoShape 14" descr="Paolo Veronese (Caliari): Jesus and the Centurion">
            <a:hlinkClick r:id="rId2" tooltip="Paolo Veronese (Caliari) : Jesus and the Centurion"/>
            <a:extLst>
              <a:ext uri="{FF2B5EF4-FFF2-40B4-BE49-F238E27FC236}">
                <a16:creationId xmlns:a16="http://schemas.microsoft.com/office/drawing/2014/main" id="{379D1FB1-2EBA-49B8-8F2E-608EB4F0FE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135397-586A-4F10-8441-40A5965BF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138" y="-136525"/>
            <a:ext cx="12551343" cy="68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How to talk to people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(about</a:t>
            </a:r>
            <a:r>
              <a:rPr kumimoji="0" lang="en-US" altLang="en-US" sz="7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Jesus)</a:t>
            </a:r>
            <a:endParaRPr kumimoji="0" lang="en-US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Curiosity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–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“Let each one not look to her own interests…”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dirty="0">
                <a:solidFill>
                  <a:srgbClr val="FFC000"/>
                </a:solidFill>
              </a:rPr>
              <a:t>High Regard </a:t>
            </a:r>
            <a:r>
              <a:rPr lang="en-US" altLang="en-US" sz="4400" dirty="0">
                <a:solidFill>
                  <a:prstClr val="white"/>
                </a:solidFill>
              </a:rPr>
              <a:t>– </a:t>
            </a:r>
            <a:r>
              <a:rPr lang="en-US" altLang="en-US" sz="3600" dirty="0">
                <a:solidFill>
                  <a:prstClr val="white"/>
                </a:solidFill>
              </a:rPr>
              <a:t>“Consider others better than yourselves…”</a:t>
            </a:r>
            <a:endParaRPr lang="en-US" altLang="en-US" sz="4400" dirty="0">
              <a:solidFill>
                <a:prstClr val="white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Sharing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– </a:t>
            </a:r>
            <a:r>
              <a:rPr kumimoji="0" lang="en-US" alt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“We were pleased to share…our very lives…”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aseline="0" dirty="0">
                <a:solidFill>
                  <a:srgbClr val="FFC000"/>
                </a:solidFill>
              </a:rPr>
              <a:t>Investing</a:t>
            </a:r>
            <a:r>
              <a:rPr lang="en-US" altLang="en-US" sz="4400" baseline="0" dirty="0">
                <a:solidFill>
                  <a:prstClr val="white"/>
                </a:solidFill>
              </a:rPr>
              <a:t> –</a:t>
            </a:r>
            <a:r>
              <a:rPr lang="en-US" altLang="en-US" sz="3600" baseline="0" dirty="0">
                <a:solidFill>
                  <a:prstClr val="white"/>
                </a:solidFill>
              </a:rPr>
              <a:t> “Carry each other’s burdens..”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Heather</a:t>
            </a:r>
            <a:r>
              <a:rPr lang="en-US" altLang="en-US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Holleman – </a:t>
            </a:r>
            <a:r>
              <a:rPr lang="en-US" altLang="en-US" sz="4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Six Conversations</a:t>
            </a:r>
            <a:endParaRPr kumimoji="0" lang="en-US" altLang="en-US" sz="40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8089405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C5DF65-76C6-4230-A801-46D04463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680" y="0"/>
            <a:ext cx="9428479" cy="5303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364430-6825-46B5-A843-8C2A401DD447}"/>
              </a:ext>
            </a:extLst>
          </p:cNvPr>
          <p:cNvSpPr txBox="1"/>
          <p:nvPr/>
        </p:nvSpPr>
        <p:spPr>
          <a:xfrm>
            <a:off x="1158240" y="5582652"/>
            <a:ext cx="9875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How to talk to people about Jesus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509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DCF2DA10-78AA-478A-8BE3-C180AE82C4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29" name="AutoShape 4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BDD2D113-5681-4247-87F9-40AFBE385A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0" name="AutoShape 6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ABE4DC3F-A9B8-4B53-83A1-E1367CBDC0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1" name="AutoShape 8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EA294711-179B-40C0-B472-D9EC5E251C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2" name="AutoShape 10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7A6D0EEA-A8B8-4AB6-AB2A-8C8F90934F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3" name="AutoShape 1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6A590708-DA68-4615-BB9E-3454D021F8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4" name="AutoShape 14" descr="Paolo Veronese (Caliari): Jesus and the Centurion">
            <a:hlinkClick r:id="rId2" tooltip="Paolo Veronese (Caliari) : Jesus and the Centurion"/>
            <a:extLst>
              <a:ext uri="{FF2B5EF4-FFF2-40B4-BE49-F238E27FC236}">
                <a16:creationId xmlns:a16="http://schemas.microsoft.com/office/drawing/2014/main" id="{3F6183AE-FCAB-45E3-9B07-4F587F7C1C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7F1798-A6CB-4958-8720-C9BEA20ED994}"/>
              </a:ext>
            </a:extLst>
          </p:cNvPr>
          <p:cNvSpPr txBox="1"/>
          <p:nvPr/>
        </p:nvSpPr>
        <p:spPr>
          <a:xfrm>
            <a:off x="486078" y="0"/>
            <a:ext cx="5455918" cy="781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What I’m learning to 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white"/>
              </a:solidFill>
              <a:latin typeface="Helvetica Neu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Be transparently Christian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Ask good questions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Really see and really hear them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Tell my story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E57AB">
                  <a:lumMod val="60000"/>
                  <a:lumOff val="40000"/>
                </a:srgbClr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2F8D1D-3E86-421B-9371-00D05EA9B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967" y="0"/>
            <a:ext cx="55300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5860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DCF2DA10-78AA-478A-8BE3-C180AE82C4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29" name="AutoShape 4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BDD2D113-5681-4247-87F9-40AFBE385A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0" name="AutoShape 6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ABE4DC3F-A9B8-4B53-83A1-E1367CBDC0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1" name="AutoShape 8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EA294711-179B-40C0-B472-D9EC5E251C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2" name="AutoShape 10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7A6D0EEA-A8B8-4AB6-AB2A-8C8F90934F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3" name="AutoShape 1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6A590708-DA68-4615-BB9E-3454D021F8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4" name="AutoShape 14" descr="Paolo Veronese (Caliari): Jesus and the Centurion">
            <a:hlinkClick r:id="rId2" tooltip="Paolo Veronese (Caliari) : Jesus and the Centurion"/>
            <a:extLst>
              <a:ext uri="{FF2B5EF4-FFF2-40B4-BE49-F238E27FC236}">
                <a16:creationId xmlns:a16="http://schemas.microsoft.com/office/drawing/2014/main" id="{3F6183AE-FCAB-45E3-9B07-4F587F7C1C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6635" name="Picture 18" descr="http://4.bp.blogspot.com/_A3nGZeb_QWM/R8beWMCrc7I/AAAAAAAAAPA/d4omPiqgCrg/s400/publican_jpg_w300h365.jpg">
            <a:extLst>
              <a:ext uri="{FF2B5EF4-FFF2-40B4-BE49-F238E27FC236}">
                <a16:creationId xmlns:a16="http://schemas.microsoft.com/office/drawing/2014/main" id="{2C8609BA-26CC-43A9-9A0F-32B055ED1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7F1798-A6CB-4958-8720-C9BEA20ED994}"/>
              </a:ext>
            </a:extLst>
          </p:cNvPr>
          <p:cNvSpPr txBox="1"/>
          <p:nvPr/>
        </p:nvSpPr>
        <p:spPr>
          <a:xfrm>
            <a:off x="6493844" y="2274838"/>
            <a:ext cx="49505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prstClr val="white"/>
                </a:solidFill>
                <a:latin typeface="Helvetica Neue"/>
              </a:rPr>
              <a:t>What story can I tell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E57AB">
                  <a:lumMod val="60000"/>
                  <a:lumOff val="40000"/>
                </a:srgbClr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588903"/>
      </p:ext>
    </p:extLst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DCF2DA10-78AA-478A-8BE3-C180AE82C4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29" name="AutoShape 4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BDD2D113-5681-4247-87F9-40AFBE385A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0" name="AutoShape 6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ABE4DC3F-A9B8-4B53-83A1-E1367CBDC0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1" name="AutoShape 8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EA294711-179B-40C0-B472-D9EC5E251C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2" name="AutoShape 10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7A6D0EEA-A8B8-4AB6-AB2A-8C8F90934F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3" name="AutoShape 1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6A590708-DA68-4615-BB9E-3454D021F8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4" name="AutoShape 14" descr="Paolo Veronese (Caliari): Jesus and the Centurion">
            <a:hlinkClick r:id="rId3" tooltip="Paolo Veronese (Caliari) : Jesus and the Centurion"/>
            <a:extLst>
              <a:ext uri="{FF2B5EF4-FFF2-40B4-BE49-F238E27FC236}">
                <a16:creationId xmlns:a16="http://schemas.microsoft.com/office/drawing/2014/main" id="{3F6183AE-FCAB-45E3-9B07-4F587F7C1C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7F1798-A6CB-4958-8720-C9BEA20ED994}"/>
              </a:ext>
            </a:extLst>
          </p:cNvPr>
          <p:cNvSpPr txBox="1"/>
          <p:nvPr/>
        </p:nvSpPr>
        <p:spPr>
          <a:xfrm>
            <a:off x="0" y="15875"/>
            <a:ext cx="1204978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The evolution of an idea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	Impromptu speaking –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“What story can I tell?”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	Field testing – 18 months at New Life Lutheran Church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	Example #1 – Kayla who had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never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been to church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	Example #2 – Dr. Kristen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Treinen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, PhD in Marxist Philosophy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E57AB">
                  <a:lumMod val="60000"/>
                  <a:lumOff val="40000"/>
                </a:srgbClr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1643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DCF2DA10-78AA-478A-8BE3-C180AE82C4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29" name="AutoShape 4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BDD2D113-5681-4247-87F9-40AFBE385A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0" name="AutoShape 6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ABE4DC3F-A9B8-4B53-83A1-E1367CBDC0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1" name="AutoShape 8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EA294711-179B-40C0-B472-D9EC5E251C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2" name="AutoShape 10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7A6D0EEA-A8B8-4AB6-AB2A-8C8F90934F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3" name="AutoShape 1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6A590708-DA68-4615-BB9E-3454D021F8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4" name="AutoShape 14" descr="Paolo Veronese (Caliari): Jesus and the Centurion">
            <a:hlinkClick r:id="rId2" tooltip="Paolo Veronese (Caliari) : Jesus and the Centurion"/>
            <a:extLst>
              <a:ext uri="{FF2B5EF4-FFF2-40B4-BE49-F238E27FC236}">
                <a16:creationId xmlns:a16="http://schemas.microsoft.com/office/drawing/2014/main" id="{3F6183AE-FCAB-45E3-9B07-4F587F7C1C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7F1798-A6CB-4958-8720-C9BEA20ED994}"/>
              </a:ext>
            </a:extLst>
          </p:cNvPr>
          <p:cNvSpPr txBox="1"/>
          <p:nvPr/>
        </p:nvSpPr>
        <p:spPr>
          <a:xfrm>
            <a:off x="618811" y="402569"/>
            <a:ext cx="11573189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Helvetica Neue"/>
              </a:rPr>
              <a:t>What do you really think?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What do you see to commend this idea?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What makes you not so sure?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What limitations and challenges do you see?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What if you gave this every chance?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E57AB">
                  <a:lumMod val="60000"/>
                  <a:lumOff val="40000"/>
                </a:srgbClr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14115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DCF2DA10-78AA-478A-8BE3-C180AE82C4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29" name="AutoShape 4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BDD2D113-5681-4247-87F9-40AFBE385A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0" name="AutoShape 6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ABE4DC3F-A9B8-4B53-83A1-E1367CBDC0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1" name="AutoShape 8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EA294711-179B-40C0-B472-D9EC5E251C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2" name="AutoShape 10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7A6D0EEA-A8B8-4AB6-AB2A-8C8F90934F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3" name="AutoShape 1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6A590708-DA68-4615-BB9E-3454D021F8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4" name="AutoShape 14" descr="Paolo Veronese (Caliari): Jesus and the Centurion">
            <a:hlinkClick r:id="rId2" tooltip="Paolo Veronese (Caliari) : Jesus and the Centurion"/>
            <a:extLst>
              <a:ext uri="{FF2B5EF4-FFF2-40B4-BE49-F238E27FC236}">
                <a16:creationId xmlns:a16="http://schemas.microsoft.com/office/drawing/2014/main" id="{3F6183AE-FCAB-45E3-9B07-4F587F7C1C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7F1798-A6CB-4958-8720-C9BEA20ED994}"/>
              </a:ext>
            </a:extLst>
          </p:cNvPr>
          <p:cNvSpPr txBox="1"/>
          <p:nvPr/>
        </p:nvSpPr>
        <p:spPr>
          <a:xfrm>
            <a:off x="533119" y="-136525"/>
            <a:ext cx="11132700" cy="654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Which of these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came to mind?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There are natural-born story tellers among us.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The Spirit is married to these fresh, untold stories in a biblically illiterate age.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They are all about Jesus as an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inexhaustible supply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for countless conversations.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defTabSz="914400"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An apologetic of the Word.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</a:endParaRPr>
          </a:p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Helvetica Neue"/>
            </a:endParaRPr>
          </a:p>
          <a:p>
            <a:pPr defTabSz="914400">
              <a:defRPr/>
            </a:pPr>
            <a:r>
              <a:rPr lang="en-US" sz="3600" dirty="0">
                <a:solidFill>
                  <a:srgbClr val="FFC000"/>
                </a:solidFill>
                <a:latin typeface="Helvetica Neue"/>
              </a:rPr>
              <a:t>Are these stories too long as turns in a conversation?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E57AB">
                  <a:lumMod val="60000"/>
                  <a:lumOff val="40000"/>
                </a:srgbClr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62315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DCF2DA10-78AA-478A-8BE3-C180AE82C4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29" name="AutoShape 4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BDD2D113-5681-4247-87F9-40AFBE385A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0" name="AutoShape 6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ABE4DC3F-A9B8-4B53-83A1-E1367CBDC0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1" name="AutoShape 8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EA294711-179B-40C0-B472-D9EC5E251C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2" name="AutoShape 10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7A6D0EEA-A8B8-4AB6-AB2A-8C8F90934F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3" name="AutoShape 1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6A590708-DA68-4615-BB9E-3454D021F8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4" name="AutoShape 14" descr="Paolo Veronese (Caliari): Jesus and the Centurion">
            <a:hlinkClick r:id="rId2" tooltip="Paolo Veronese (Caliari) : Jesus and the Centurion"/>
            <a:extLst>
              <a:ext uri="{FF2B5EF4-FFF2-40B4-BE49-F238E27FC236}">
                <a16:creationId xmlns:a16="http://schemas.microsoft.com/office/drawing/2014/main" id="{3F6183AE-FCAB-45E3-9B07-4F587F7C1C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7F1798-A6CB-4958-8720-C9BEA20ED994}"/>
              </a:ext>
            </a:extLst>
          </p:cNvPr>
          <p:cNvSpPr txBox="1"/>
          <p:nvPr/>
        </p:nvSpPr>
        <p:spPr>
          <a:xfrm>
            <a:off x="320489" y="305068"/>
            <a:ext cx="11551022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The Power of Story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</a:rPr>
              <a:t>Walter Fisher’s “Narrative Paradigm”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</a:rPr>
              <a:t>Episodic versus eidetic memory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solidFill>
                <a:prstClr val="white"/>
              </a:solidFill>
              <a:latin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</a:rPr>
              <a:t>Social Penetration Theory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solidFill>
                <a:prstClr val="white"/>
              </a:solidFill>
              <a:latin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</a:rPr>
              <a:t>Story as “an exchange of friendship”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solidFill>
                <a:prstClr val="white"/>
              </a:solidFill>
              <a:latin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</a:rPr>
              <a:t>“The same box in our heads / the same naturalness”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E57AB">
                  <a:lumMod val="60000"/>
                  <a:lumOff val="40000"/>
                </a:srgbClr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F6330E1-052C-48A1-B0B5-2C6DAE001EB3}"/>
              </a:ext>
            </a:extLst>
          </p:cNvPr>
          <p:cNvSpPr/>
          <p:nvPr/>
        </p:nvSpPr>
        <p:spPr>
          <a:xfrm>
            <a:off x="18897" y="160338"/>
            <a:ext cx="12173103" cy="612166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Do you sense the magic?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This mode of witness is unlike with Propositional Truth that inherently asks, “So, do you believe this or don’t you!?”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What is there to disagree with? I’m just telling my story.</a:t>
            </a:r>
          </a:p>
        </p:txBody>
      </p:sp>
    </p:spTree>
    <p:extLst>
      <p:ext uri="{BB962C8B-B14F-4D97-AF65-F5344CB8AC3E}">
        <p14:creationId xmlns:p14="http://schemas.microsoft.com/office/powerpoint/2010/main" val="266737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bldLvl="2"/>
      <p:bldP spid="2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DCF2DA10-78AA-478A-8BE3-C180AE82C4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29" name="AutoShape 4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BDD2D113-5681-4247-87F9-40AFBE385A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0" name="AutoShape 6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ABE4DC3F-A9B8-4B53-83A1-E1367CBDC0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1" name="AutoShape 8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EA294711-179B-40C0-B472-D9EC5E251C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2" name="AutoShape 10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7A6D0EEA-A8B8-4AB6-AB2A-8C8F90934F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3" name="AutoShape 1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6A590708-DA68-4615-BB9E-3454D021F8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4" name="AutoShape 14" descr="Paolo Veronese (Caliari): Jesus and the Centurion">
            <a:hlinkClick r:id="rId3" tooltip="Paolo Veronese (Caliari) : Jesus and the Centurion"/>
            <a:extLst>
              <a:ext uri="{FF2B5EF4-FFF2-40B4-BE49-F238E27FC236}">
                <a16:creationId xmlns:a16="http://schemas.microsoft.com/office/drawing/2014/main" id="{3F6183AE-FCAB-45E3-9B07-4F587F7C1C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6" name="TextBox 13">
            <a:extLst>
              <a:ext uri="{FF2B5EF4-FFF2-40B4-BE49-F238E27FC236}">
                <a16:creationId xmlns:a16="http://schemas.microsoft.com/office/drawing/2014/main" id="{14715007-BEBE-49FA-B307-F09ED283E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687" y="5928221"/>
            <a:ext cx="3482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DE9C3C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Luke 18:9-14</a:t>
            </a:r>
          </a:p>
        </p:txBody>
      </p:sp>
      <p:sp>
        <p:nvSpPr>
          <p:cNvPr id="26637" name="TextBox 14">
            <a:extLst>
              <a:ext uri="{FF2B5EF4-FFF2-40B4-BE49-F238E27FC236}">
                <a16:creationId xmlns:a16="http://schemas.microsoft.com/office/drawing/2014/main" id="{53CDE14D-09E2-4EB3-B3BD-D1853B9A9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249" y="160338"/>
            <a:ext cx="9946257" cy="794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One way to prepare…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Talk about the story.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Who needs to hear this story?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How does it confront us?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What is the Good News in this story?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How would you tell it?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Who wants to try?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6110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6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/>
      <p:bldP spid="2663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C5DF65-76C6-4230-A801-46D04463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680" y="0"/>
            <a:ext cx="9428479" cy="5303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364430-6825-46B5-A843-8C2A401DD447}"/>
              </a:ext>
            </a:extLst>
          </p:cNvPr>
          <p:cNvSpPr txBox="1"/>
          <p:nvPr/>
        </p:nvSpPr>
        <p:spPr>
          <a:xfrm>
            <a:off x="1158240" y="5717406"/>
            <a:ext cx="9875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Opening Remarks</a:t>
            </a:r>
          </a:p>
        </p:txBody>
      </p:sp>
    </p:spTree>
    <p:extLst>
      <p:ext uri="{BB962C8B-B14F-4D97-AF65-F5344CB8AC3E}">
        <p14:creationId xmlns:p14="http://schemas.microsoft.com/office/powerpoint/2010/main" val="898528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DCF2DA10-78AA-478A-8BE3-C180AE82C4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29" name="AutoShape 4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BDD2D113-5681-4247-87F9-40AFBE385A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0" name="AutoShape 6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ABE4DC3F-A9B8-4B53-83A1-E1367CBDC0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1" name="AutoShape 8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EA294711-179B-40C0-B472-D9EC5E251C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2" name="AutoShape 10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7A6D0EEA-A8B8-4AB6-AB2A-8C8F90934F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3" name="AutoShape 1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6A590708-DA68-4615-BB9E-3454D021F8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4" name="AutoShape 14" descr="Paolo Veronese (Caliari): Jesus and the Centurion">
            <a:hlinkClick r:id="rId2" tooltip="Paolo Veronese (Caliari) : Jesus and the Centurion"/>
            <a:extLst>
              <a:ext uri="{FF2B5EF4-FFF2-40B4-BE49-F238E27FC236}">
                <a16:creationId xmlns:a16="http://schemas.microsoft.com/office/drawing/2014/main" id="{3F6183AE-FCAB-45E3-9B07-4F587F7C1C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6635" name="Picture 18" descr="http://4.bp.blogspot.com/_A3nGZeb_QWM/R8beWMCrc7I/AAAAAAAAAPA/d4omPiqgCrg/s400/publican_jpg_w300h365.jpg">
            <a:extLst>
              <a:ext uri="{FF2B5EF4-FFF2-40B4-BE49-F238E27FC236}">
                <a16:creationId xmlns:a16="http://schemas.microsoft.com/office/drawing/2014/main" id="{2C8609BA-26CC-43A9-9A0F-32B055ED1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TextBox 13">
            <a:extLst>
              <a:ext uri="{FF2B5EF4-FFF2-40B4-BE49-F238E27FC236}">
                <a16:creationId xmlns:a16="http://schemas.microsoft.com/office/drawing/2014/main" id="{14715007-BEBE-49FA-B307-F09ED283E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7914" y="5257800"/>
            <a:ext cx="32400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Luke 18:9-14</a:t>
            </a:r>
          </a:p>
        </p:txBody>
      </p:sp>
      <p:sp>
        <p:nvSpPr>
          <p:cNvPr id="26637" name="TextBox 14">
            <a:extLst>
              <a:ext uri="{FF2B5EF4-FFF2-40B4-BE49-F238E27FC236}">
                <a16:creationId xmlns:a16="http://schemas.microsoft.com/office/drawing/2014/main" id="{53CDE14D-09E2-4EB3-B3BD-D1853B9A9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914400"/>
            <a:ext cx="2667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Bible Study</a:t>
            </a:r>
          </a:p>
        </p:txBody>
      </p:sp>
    </p:spTree>
    <p:extLst>
      <p:ext uri="{BB962C8B-B14F-4D97-AF65-F5344CB8AC3E}">
        <p14:creationId xmlns:p14="http://schemas.microsoft.com/office/powerpoint/2010/main" val="583366794"/>
      </p:ext>
    </p:extLst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35C4DAB5-71EE-4DFB-8937-ABFF3BC06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57"/>
            <a:ext cx="12304144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 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some who were confident of their own 					  	  righteousness and looked down on everybody else, 			 	  Jesus told this parable: Two men went up to the temple 			  to pray, one a Pharisee and the other a tax collector. The 			  Pharisee stood up and prayed about himself; ‘God, I 				  thank you that I am not like other men – robbers, 				  evildoers, adulterers – or even like this tax collector.  I fast twice a week and give a tenth of all I get.’  But the tax collector stood at a distance.  He would not even look up to heaven, but beat his breast and said, ‘God, have mercy on me, a sinner.’  I tell you that this man, rather than the other, went home justified before God.  For everyone who exalts himself will be humbled, and he who humbles himself will be exalted.”</a:t>
            </a:r>
          </a:p>
        </p:txBody>
      </p:sp>
      <p:pic>
        <p:nvPicPr>
          <p:cNvPr id="27651" name="Picture 18" descr="http://4.bp.blogspot.com/_A3nGZeb_QWM/R8beWMCrc7I/AAAAAAAAAPA/d4omPiqgCrg/s400/publican_jpg_w300h365.jpg">
            <a:extLst>
              <a:ext uri="{FF2B5EF4-FFF2-40B4-BE49-F238E27FC236}">
                <a16:creationId xmlns:a16="http://schemas.microsoft.com/office/drawing/2014/main" id="{13E7B0A2-3ABB-492B-9FC4-4159EA617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3" y="339306"/>
            <a:ext cx="2674189" cy="320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02893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AutoShape 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A77B2BE0-32DE-450C-8AA1-F7915E073A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677" name="AutoShape 4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6F4955D7-5428-4E4C-A74E-BD42D71D83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678" name="AutoShape 6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87D7FB47-E9B0-46E6-941E-54CE39FE1B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679" name="AutoShape 8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80108787-84AE-4335-AF6C-59940E0764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680" name="AutoShape 10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7A682FDA-CA94-417C-B5D3-16EAC3B988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681" name="AutoShape 1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3C2D4478-325C-493D-A5DA-7CA2067DE4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682" name="AutoShape 14" descr="Paolo Veronese (Caliari): Jesus and the Centurion">
            <a:hlinkClick r:id="rId2" tooltip="Paolo Veronese (Caliari) : Jesus and the Centurion"/>
            <a:extLst>
              <a:ext uri="{FF2B5EF4-FFF2-40B4-BE49-F238E27FC236}">
                <a16:creationId xmlns:a16="http://schemas.microsoft.com/office/drawing/2014/main" id="{0177BA4A-CCCE-4098-A26A-E912B5D90C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8683" name="Picture 18" descr="http://4.bp.blogspot.com/_A3nGZeb_QWM/R8beWMCrc7I/AAAAAAAAAPA/d4omPiqgCrg/s400/publican_jpg_w300h365.jpg">
            <a:extLst>
              <a:ext uri="{FF2B5EF4-FFF2-40B4-BE49-F238E27FC236}">
                <a16:creationId xmlns:a16="http://schemas.microsoft.com/office/drawing/2014/main" id="{89F4006F-C82C-448F-9286-B13491E84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56388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1E6FEB-C3D0-45A2-9EF2-4EB1BA5A7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035" y="469191"/>
            <a:ext cx="6116215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dirty="0">
                <a:solidFill>
                  <a:prstClr val="white"/>
                </a:solidFill>
              </a:rPr>
              <a:t>Unscripted Talk</a:t>
            </a:r>
            <a:r>
              <a:rPr kumimoji="0" lang="en-US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000" dirty="0">
              <a:solidFill>
                <a:prstClr val="white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What</a:t>
            </a:r>
            <a:r>
              <a:rPr kumimoji="0" lang="en-US" altLang="en-US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strikes you?</a:t>
            </a:r>
            <a:endParaRPr kumimoji="0" lang="en-US" altLang="en-US" sz="20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aseline="0" dirty="0">
                <a:solidFill>
                  <a:prstClr val="white"/>
                </a:solidFill>
              </a:rPr>
              <a:t>What are your questions?</a:t>
            </a:r>
            <a:endParaRPr lang="en-US" altLang="en-US" sz="2000" baseline="0" dirty="0">
              <a:solidFill>
                <a:prstClr val="white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000" baseline="0" dirty="0">
              <a:solidFill>
                <a:prstClr val="white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Where does it take your thoughts?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8902028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35C4DAB5-71EE-4DFB-8937-ABFF3BC06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57"/>
            <a:ext cx="12304144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 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some who were confident of their own 					  	  righteousness and looked down on everybody else, 			 	  Jesus told this parable: Two men went up to the temple 			  to pray, one a Pharisee and the other a tax collector. The 			  Pharisee stood up and prayed about himself; ‘God, I 				  thank you that I am not like other men – robbers, 				  evildoers, adulterers – or even like this tax collector.  I fast twice a week and give a tenth of all I get.’  But the tax collector stood at a distance.  He would not even look up to heaven, but beat his breast and said, ‘God, have mercy on me, a sinner.’  I tell you that this man, rather than the other, went home justified before God.  For everyone who exalts himself will be humbled, and he who humbles himself will be exalted.”</a:t>
            </a:r>
          </a:p>
        </p:txBody>
      </p:sp>
      <p:pic>
        <p:nvPicPr>
          <p:cNvPr id="27651" name="Picture 18" descr="http://4.bp.blogspot.com/_A3nGZeb_QWM/R8beWMCrc7I/AAAAAAAAAPA/d4omPiqgCrg/s400/publican_jpg_w300h365.jpg">
            <a:extLst>
              <a:ext uri="{FF2B5EF4-FFF2-40B4-BE49-F238E27FC236}">
                <a16:creationId xmlns:a16="http://schemas.microsoft.com/office/drawing/2014/main" id="{13E7B0A2-3ABB-492B-9FC4-4159EA617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3" y="339306"/>
            <a:ext cx="2674189" cy="320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71333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AutoShape 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463BC7DA-0183-4EB0-8518-0E1BAA3432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701" name="AutoShape 4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2F13FB73-468F-4C4C-9066-C1D5B17566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702" name="AutoShape 6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D35C4472-FB7F-45E0-84E2-108C6E6C6B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703" name="AutoShape 8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D1415F87-6293-4471-BFE2-277CD3A714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704" name="AutoShape 10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F0D7ECC9-F671-45AB-9F64-D6CF784A6C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705" name="AutoShape 1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B1B9DBAC-C27E-4993-8BAC-0580F3BCA0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706" name="AutoShape 14" descr="Paolo Veronese (Caliari): Jesus and the Centurion">
            <a:hlinkClick r:id="rId2" tooltip="Paolo Veronese (Caliari) : Jesus and the Centurion"/>
            <a:extLst>
              <a:ext uri="{FF2B5EF4-FFF2-40B4-BE49-F238E27FC236}">
                <a16:creationId xmlns:a16="http://schemas.microsoft.com/office/drawing/2014/main" id="{3C629AF3-2876-4FC8-9047-A19380C794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9707" name="Picture 18" descr="http://4.bp.blogspot.com/_A3nGZeb_QWM/R8beWMCrc7I/AAAAAAAAAPA/d4omPiqgCrg/s400/publican_jpg_w300h365.jpg">
            <a:extLst>
              <a:ext uri="{FF2B5EF4-FFF2-40B4-BE49-F238E27FC236}">
                <a16:creationId xmlns:a16="http://schemas.microsoft.com/office/drawing/2014/main" id="{5D591128-C9DE-4209-BA8A-E7AAB293C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88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21BE57-F834-4C58-8F47-FCDCE034C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3316" y="1859339"/>
            <a:ext cx="4282633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Who needs  to hear this story?</a:t>
            </a:r>
          </a:p>
        </p:txBody>
      </p:sp>
    </p:spTree>
    <p:extLst>
      <p:ext uri="{BB962C8B-B14F-4D97-AF65-F5344CB8AC3E}">
        <p14:creationId xmlns:p14="http://schemas.microsoft.com/office/powerpoint/2010/main" val="230238864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35C4DAB5-71EE-4DFB-8937-ABFF3BC06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57"/>
            <a:ext cx="12304144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 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some who were confident of their own 					  	  righteousness and looked down on everybody else, 			 	  Jesus told this parable: Two men went up to the temple 			  to pray, one a Pharisee and the other a tax collector. The 			  Pharisee stood up and prayed about himself; ‘God, I 				  thank you that I am not like other men – robbers, 				  evildoers, adulterers – or even like this tax collector.  I fast twice a week and give a tenth of all I get.’  But the tax collector stood at a distance.  He would not even look up to heaven, but beat his breast and said, ‘God, have mercy on me, a sinner.’  I tell you that this man, rather than the other, went home justified before God.  For everyone who exalts himself will be humbled, and he who humbles himself will be exalted.”</a:t>
            </a:r>
          </a:p>
        </p:txBody>
      </p:sp>
      <p:pic>
        <p:nvPicPr>
          <p:cNvPr id="27651" name="Picture 18" descr="http://4.bp.blogspot.com/_A3nGZeb_QWM/R8beWMCrc7I/AAAAAAAAAPA/d4omPiqgCrg/s400/publican_jpg_w300h365.jpg">
            <a:extLst>
              <a:ext uri="{FF2B5EF4-FFF2-40B4-BE49-F238E27FC236}">
                <a16:creationId xmlns:a16="http://schemas.microsoft.com/office/drawing/2014/main" id="{13E7B0A2-3ABB-492B-9FC4-4159EA617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3" y="339306"/>
            <a:ext cx="2674189" cy="320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11449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AutoShape 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95F79BB2-340D-48A4-9327-C9BA50B7B8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725" name="AutoShape 4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F64AE0F7-4C1C-48B3-AE09-F8CD5417BF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726" name="AutoShape 6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11A75258-5F96-4419-ABDC-5288B4F812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727" name="AutoShape 8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FD4ECC03-8175-40BD-A25E-D07C2E17AA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728" name="AutoShape 10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38353131-1EB3-412A-A45E-76FFACF3F1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729" name="AutoShape 1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B0D21F1C-46F5-4367-B098-939617CFEC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730" name="AutoShape 14" descr="Paolo Veronese (Caliari): Jesus and the Centurion">
            <a:hlinkClick r:id="rId2" tooltip="Paolo Veronese (Caliari) : Jesus and the Centurion"/>
            <a:extLst>
              <a:ext uri="{FF2B5EF4-FFF2-40B4-BE49-F238E27FC236}">
                <a16:creationId xmlns:a16="http://schemas.microsoft.com/office/drawing/2014/main" id="{8EE9896F-A461-49E8-ACC8-CB960DE48B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0731" name="Picture 18" descr="http://4.bp.blogspot.com/_A3nGZeb_QWM/R8beWMCrc7I/AAAAAAAAAPA/d4omPiqgCrg/s400/publican_jpg_w300h365.jpg">
            <a:extLst>
              <a:ext uri="{FF2B5EF4-FFF2-40B4-BE49-F238E27FC236}">
                <a16:creationId xmlns:a16="http://schemas.microsoft.com/office/drawing/2014/main" id="{DEC66820-0BC2-419A-A536-5CBA54D5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56388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BB35A9-355D-4832-BB33-383F0B834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2" y="1859339"/>
            <a:ext cx="486236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How does this story confront you?</a:t>
            </a:r>
          </a:p>
        </p:txBody>
      </p:sp>
    </p:spTree>
    <p:extLst>
      <p:ext uri="{BB962C8B-B14F-4D97-AF65-F5344CB8AC3E}">
        <p14:creationId xmlns:p14="http://schemas.microsoft.com/office/powerpoint/2010/main" val="13278048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35C4DAB5-71EE-4DFB-8937-ABFF3BC06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57"/>
            <a:ext cx="12304144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 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some who were confident of their own 					  	  righteousness and looked down on everybody else, 			 	  Jesus told this parable: Two men went up to the temple 			  to pray, one a Pharisee and the other a tax collector. The 			  Pharisee stood up and prayed about himself; ‘God, I 				  thank you that I am not like other men – robbers, 				  evildoers, adulterers – or even like this tax collector.  I fast twice a week and give a tenth of all I get.’  But the tax collector stood at a distance.  He would not even look up to heaven, but beat his breast and said, ‘God, have mercy on me, a sinner.’  I tell you that this man, rather than the other, went home justified before God.  For everyone who exalts himself will be humbled, and he who humbles himself will be exalted.”</a:t>
            </a:r>
          </a:p>
        </p:txBody>
      </p:sp>
      <p:pic>
        <p:nvPicPr>
          <p:cNvPr id="27651" name="Picture 18" descr="http://4.bp.blogspot.com/_A3nGZeb_QWM/R8beWMCrc7I/AAAAAAAAAPA/d4omPiqgCrg/s400/publican_jpg_w300h365.jpg">
            <a:extLst>
              <a:ext uri="{FF2B5EF4-FFF2-40B4-BE49-F238E27FC236}">
                <a16:creationId xmlns:a16="http://schemas.microsoft.com/office/drawing/2014/main" id="{13E7B0A2-3ABB-492B-9FC4-4159EA617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3" y="339306"/>
            <a:ext cx="2674189" cy="320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27676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AutoShape 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EBF5AFA7-A285-4889-9719-474FB41819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749" name="AutoShape 4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A33A7165-285A-42BE-B4A2-F2679F8032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750" name="AutoShape 6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9EF19F18-52CD-4D3C-AD3D-CF3B8B9576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751" name="AutoShape 8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97A46780-441E-4636-8E28-B71E9FB051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752" name="AutoShape 10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E882F45A-54AC-4A41-8B8B-711B9BF238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753" name="AutoShape 1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748414C1-9C5D-403D-B59E-98C6AA7C85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754" name="AutoShape 14" descr="Paolo Veronese (Caliari): Jesus and the Centurion">
            <a:hlinkClick r:id="rId2" tooltip="Paolo Veronese (Caliari) : Jesus and the Centurion"/>
            <a:extLst>
              <a:ext uri="{FF2B5EF4-FFF2-40B4-BE49-F238E27FC236}">
                <a16:creationId xmlns:a16="http://schemas.microsoft.com/office/drawing/2014/main" id="{62556819-A826-48B2-A4A3-41DCBCCF0A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1755" name="Picture 18" descr="http://4.bp.blogspot.com/_A3nGZeb_QWM/R8beWMCrc7I/AAAAAAAAAPA/d4omPiqgCrg/s400/publican_jpg_w300h365.jpg">
            <a:extLst>
              <a:ext uri="{FF2B5EF4-FFF2-40B4-BE49-F238E27FC236}">
                <a16:creationId xmlns:a16="http://schemas.microsoft.com/office/drawing/2014/main" id="{31840B6C-1F73-46D5-8C3E-639DE381E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56388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E572BE-1673-4D1D-B7BC-6CFECD60B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2098" y="1041721"/>
            <a:ext cx="380999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What is the good news in this story?</a:t>
            </a:r>
          </a:p>
        </p:txBody>
      </p:sp>
    </p:spTree>
    <p:extLst>
      <p:ext uri="{BB962C8B-B14F-4D97-AF65-F5344CB8AC3E}">
        <p14:creationId xmlns:p14="http://schemas.microsoft.com/office/powerpoint/2010/main" val="264870577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35C4DAB5-71EE-4DFB-8937-ABFF3BC06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57"/>
            <a:ext cx="12304144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 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some who were confident of their own 					  	  righteousness and looked down on everybody else, 			 	  Jesus told this parable: Two men went up to the temple 			  to pray, one a Pharisee and the other a tax collector. The 			  Pharisee stood up and prayed about himself; ‘God, I 				  thank you that I am not like other men – robbers, 				  evildoers, adulterers – or even like this tax collector.  I fast twice a week and give a tenth of all I get.’  But the tax collector stood at a distance.  He would not even look up to heaven, but beat his breast and said, ‘God, have mercy on me, a sinner.’  I tell you that this man, rather than the other, went home justified before God.  For everyone who exalts himself will be humbled, and he who humbles himself will be exalted.”</a:t>
            </a:r>
          </a:p>
        </p:txBody>
      </p:sp>
      <p:pic>
        <p:nvPicPr>
          <p:cNvPr id="27651" name="Picture 18" descr="http://4.bp.blogspot.com/_A3nGZeb_QWM/R8beWMCrc7I/AAAAAAAAAPA/d4omPiqgCrg/s400/publican_jpg_w300h365.jpg">
            <a:extLst>
              <a:ext uri="{FF2B5EF4-FFF2-40B4-BE49-F238E27FC236}">
                <a16:creationId xmlns:a16="http://schemas.microsoft.com/office/drawing/2014/main" id="{13E7B0A2-3ABB-492B-9FC4-4159EA617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3" y="339306"/>
            <a:ext cx="2674189" cy="320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00950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C5DF65-76C6-4230-A801-46D04463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680" y="0"/>
            <a:ext cx="9428479" cy="5303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364430-6825-46B5-A843-8C2A401DD447}"/>
              </a:ext>
            </a:extLst>
          </p:cNvPr>
          <p:cNvSpPr txBox="1"/>
          <p:nvPr/>
        </p:nvSpPr>
        <p:spPr>
          <a:xfrm>
            <a:off x="1158240" y="5717406"/>
            <a:ext cx="9875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Opening Remarks</a:t>
            </a:r>
          </a:p>
        </p:txBody>
      </p:sp>
    </p:spTree>
    <p:extLst>
      <p:ext uri="{BB962C8B-B14F-4D97-AF65-F5344CB8AC3E}">
        <p14:creationId xmlns:p14="http://schemas.microsoft.com/office/powerpoint/2010/main" val="3766105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AutoShape 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F4444E86-926C-49BA-8367-0725757ECC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2773" name="AutoShape 4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D9273814-22AC-463F-B0F5-8EA00E4884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2774" name="AutoShape 6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33EF9E51-EC4B-4F52-AE90-C1B4736AA9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2775" name="AutoShape 8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CB614B43-CABB-4BEE-A906-5FD243890B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2776" name="AutoShape 10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3B07A57A-ED2B-4E50-A362-19FEDEB26B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2777" name="AutoShape 1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297D8C0A-E744-4796-823C-36E52D6F6B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2778" name="AutoShape 14" descr="Paolo Veronese (Caliari): Jesus and the Centurion">
            <a:hlinkClick r:id="rId2" tooltip="Paolo Veronese (Caliari) : Jesus and the Centurion"/>
            <a:extLst>
              <a:ext uri="{FF2B5EF4-FFF2-40B4-BE49-F238E27FC236}">
                <a16:creationId xmlns:a16="http://schemas.microsoft.com/office/drawing/2014/main" id="{492AECAC-6F1A-4E29-961E-F946F72AF1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2779" name="Picture 18" descr="http://4.bp.blogspot.com/_A3nGZeb_QWM/R8beWMCrc7I/AAAAAAAAAPA/d4omPiqgCrg/s400/publican_jpg_w300h365.jpg">
            <a:extLst>
              <a:ext uri="{FF2B5EF4-FFF2-40B4-BE49-F238E27FC236}">
                <a16:creationId xmlns:a16="http://schemas.microsoft.com/office/drawing/2014/main" id="{94547AAA-8773-46DB-9FD4-CFB8579B4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56388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CCB1B3-A55E-4B4F-8372-1E858BC42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0167" y="1621420"/>
            <a:ext cx="422379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How would you tell   this story?</a:t>
            </a:r>
          </a:p>
        </p:txBody>
      </p:sp>
    </p:spTree>
    <p:extLst>
      <p:ext uri="{BB962C8B-B14F-4D97-AF65-F5344CB8AC3E}">
        <p14:creationId xmlns:p14="http://schemas.microsoft.com/office/powerpoint/2010/main" val="38137382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35C4DAB5-71EE-4DFB-8937-ABFF3BC06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57"/>
            <a:ext cx="12304144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 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some who were confident of their own 					  	  righteousness and looked down on everybody else, 			 	  Jesus told this parable: Two men went up to the temple 			  to pray, one a Pharisee and the other a tax collector. The 			  Pharisee stood up and prayed about himself; ‘God, I 				  thank you that I am not like other men – robbers, 				  evildoers, adulterers – or even like this tax collector.  I fast twice a week and give a tenth of all I get.’  But the tax collector stood at a distance.  He would not even look up to heaven, but beat his breast and said, ‘God, have mercy on me, a sinner.’  I tell you that this man, rather than the other, went home justified before God.  For everyone who exalts himself will be humbled, and he who humbles himself will be exalted.”</a:t>
            </a:r>
          </a:p>
        </p:txBody>
      </p:sp>
      <p:pic>
        <p:nvPicPr>
          <p:cNvPr id="27651" name="Picture 18" descr="http://4.bp.blogspot.com/_A3nGZeb_QWM/R8beWMCrc7I/AAAAAAAAAPA/d4omPiqgCrg/s400/publican_jpg_w300h365.jpg">
            <a:extLst>
              <a:ext uri="{FF2B5EF4-FFF2-40B4-BE49-F238E27FC236}">
                <a16:creationId xmlns:a16="http://schemas.microsoft.com/office/drawing/2014/main" id="{13E7B0A2-3ABB-492B-9FC4-4159EA617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3" y="339306"/>
            <a:ext cx="2674189" cy="320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16165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AutoShape 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EFC09F97-1594-41D7-A31C-6FDDB04C3C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797" name="AutoShape 4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9FADF13E-D7DC-4DD8-AE86-6FE78E4212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798" name="AutoShape 6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0F6AE609-1399-4A5D-AE35-060A3E7DC6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799" name="AutoShape 8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E9EFA984-804B-4D91-856E-1D4193A5DC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800" name="AutoShape 10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29DF5C74-856A-4CB6-9B49-2F6592A478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801" name="AutoShape 1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C158F85A-BEFB-49D4-9D0C-210FD2FFAE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802" name="AutoShape 14" descr="Paolo Veronese (Caliari): Jesus and the Centurion">
            <a:hlinkClick r:id="rId2" tooltip="Paolo Veronese (Caliari) : Jesus and the Centurion"/>
            <a:extLst>
              <a:ext uri="{FF2B5EF4-FFF2-40B4-BE49-F238E27FC236}">
                <a16:creationId xmlns:a16="http://schemas.microsoft.com/office/drawing/2014/main" id="{379D1FB1-2EBA-49B8-8F2E-608EB4F0FE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3803" name="Picture 18" descr="http://4.bp.blogspot.com/_A3nGZeb_QWM/R8beWMCrc7I/AAAAAAAAAPA/d4omPiqgCrg/s400/publican_jpg_w300h365.jpg">
            <a:extLst>
              <a:ext uri="{FF2B5EF4-FFF2-40B4-BE49-F238E27FC236}">
                <a16:creationId xmlns:a16="http://schemas.microsoft.com/office/drawing/2014/main" id="{539004C9-96F0-49BC-9FA9-1A78B792D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88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135397-586A-4F10-8441-40A5965BF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845" y="2177005"/>
            <a:ext cx="398072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Who wants  to go first?</a:t>
            </a:r>
          </a:p>
        </p:txBody>
      </p:sp>
    </p:spTree>
    <p:extLst>
      <p:ext uri="{BB962C8B-B14F-4D97-AF65-F5344CB8AC3E}">
        <p14:creationId xmlns:p14="http://schemas.microsoft.com/office/powerpoint/2010/main" val="262117866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AutoShape 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EFC09F97-1594-41D7-A31C-6FDDB04C3C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797" name="AutoShape 4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9FADF13E-D7DC-4DD8-AE86-6FE78E4212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798" name="AutoShape 6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0F6AE609-1399-4A5D-AE35-060A3E7DC6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799" name="AutoShape 8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E9EFA984-804B-4D91-856E-1D4193A5DC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800" name="AutoShape 10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29DF5C74-856A-4CB6-9B49-2F6592A478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801" name="AutoShape 1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C158F85A-BEFB-49D4-9D0C-210FD2FFAE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802" name="AutoShape 14" descr="Paolo Veronese (Caliari): Jesus and the Centurion">
            <a:hlinkClick r:id="rId2" tooltip="Paolo Veronese (Caliari) : Jesus and the Centurion"/>
            <a:extLst>
              <a:ext uri="{FF2B5EF4-FFF2-40B4-BE49-F238E27FC236}">
                <a16:creationId xmlns:a16="http://schemas.microsoft.com/office/drawing/2014/main" id="{379D1FB1-2EBA-49B8-8F2E-608EB4F0FE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3803" name="Picture 18" descr="http://4.bp.blogspot.com/_A3nGZeb_QWM/R8beWMCrc7I/AAAAAAAAAPA/d4omPiqgCrg/s400/publican_jpg_w300h365.jpg">
            <a:extLst>
              <a:ext uri="{FF2B5EF4-FFF2-40B4-BE49-F238E27FC236}">
                <a16:creationId xmlns:a16="http://schemas.microsoft.com/office/drawing/2014/main" id="{539004C9-96F0-49BC-9FA9-1A78B792D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88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135397-586A-4F10-8441-40A5965BF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6257" y="1775019"/>
            <a:ext cx="457619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What if we gave this every chance?</a:t>
            </a:r>
          </a:p>
        </p:txBody>
      </p:sp>
    </p:spTree>
    <p:extLst>
      <p:ext uri="{BB962C8B-B14F-4D97-AF65-F5344CB8AC3E}">
        <p14:creationId xmlns:p14="http://schemas.microsoft.com/office/powerpoint/2010/main" val="305767444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C5DF65-76C6-4230-A801-46D04463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680" y="0"/>
            <a:ext cx="9428479" cy="5303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364430-6825-46B5-A843-8C2A401DD447}"/>
              </a:ext>
            </a:extLst>
          </p:cNvPr>
          <p:cNvSpPr txBox="1"/>
          <p:nvPr/>
        </p:nvSpPr>
        <p:spPr>
          <a:xfrm>
            <a:off x="1158240" y="5717406"/>
            <a:ext cx="9875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2170597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DCF2DA10-78AA-478A-8BE3-C180AE82C4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29" name="AutoShape 4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BDD2D113-5681-4247-87F9-40AFBE385A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0" name="AutoShape 6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ABE4DC3F-A9B8-4B53-83A1-E1367CBDC0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1" name="AutoShape 8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EA294711-179B-40C0-B472-D9EC5E251C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2" name="AutoShape 10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7A6D0EEA-A8B8-4AB6-AB2A-8C8F90934F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3" name="AutoShape 1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6A590708-DA68-4615-BB9E-3454D021F8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4" name="AutoShape 14" descr="Paolo Veronese (Caliari): Jesus and the Centurion">
            <a:hlinkClick r:id="rId2" tooltip="Paolo Veronese (Caliari) : Jesus and the Centurion"/>
            <a:extLst>
              <a:ext uri="{FF2B5EF4-FFF2-40B4-BE49-F238E27FC236}">
                <a16:creationId xmlns:a16="http://schemas.microsoft.com/office/drawing/2014/main" id="{3F6183AE-FCAB-45E3-9B07-4F587F7C1C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7F1798-A6CB-4958-8720-C9BEA20ED994}"/>
              </a:ext>
            </a:extLst>
          </p:cNvPr>
          <p:cNvSpPr txBox="1"/>
          <p:nvPr/>
        </p:nvSpPr>
        <p:spPr>
          <a:xfrm>
            <a:off x="473710" y="979697"/>
            <a:ext cx="1124458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The queen died.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Helvetica Neue"/>
              </a:rPr>
              <a:t>The king died</a:t>
            </a:r>
            <a:r>
              <a:rPr lang="en-US" sz="6000" i="1" dirty="0">
                <a:solidFill>
                  <a:prstClr val="white"/>
                </a:solidFill>
                <a:latin typeface="Helvetica Neue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Helvetica Neue"/>
              </a:rPr>
              <a:t>Those are facts.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42915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DCF2DA10-78AA-478A-8BE3-C180AE82C4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29" name="AutoShape 4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BDD2D113-5681-4247-87F9-40AFBE385A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0" name="AutoShape 6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ABE4DC3F-A9B8-4B53-83A1-E1367CBDC0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1" name="AutoShape 8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EA294711-179B-40C0-B472-D9EC5E251C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2" name="AutoShape 10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7A6D0EEA-A8B8-4AB6-AB2A-8C8F90934F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3" name="AutoShape 1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6A590708-DA68-4615-BB9E-3454D021F8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4" name="AutoShape 14" descr="Paolo Veronese (Caliari): Jesus and the Centurion">
            <a:hlinkClick r:id="rId2" tooltip="Paolo Veronese (Caliari) : Jesus and the Centurion"/>
            <a:extLst>
              <a:ext uri="{FF2B5EF4-FFF2-40B4-BE49-F238E27FC236}">
                <a16:creationId xmlns:a16="http://schemas.microsoft.com/office/drawing/2014/main" id="{3F6183AE-FCAB-45E3-9B07-4F587F7C1C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7F1798-A6CB-4958-8720-C9BEA20ED994}"/>
              </a:ext>
            </a:extLst>
          </p:cNvPr>
          <p:cNvSpPr txBox="1"/>
          <p:nvPr/>
        </p:nvSpPr>
        <p:spPr>
          <a:xfrm>
            <a:off x="473710" y="979697"/>
            <a:ext cx="1124458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The queen died,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Helvetica Neue"/>
              </a:rPr>
              <a:t>and the king died </a:t>
            </a:r>
            <a:r>
              <a:rPr lang="en-US" sz="6000" i="1" dirty="0">
                <a:solidFill>
                  <a:prstClr val="white"/>
                </a:solidFill>
                <a:latin typeface="Helvetica Neue"/>
              </a:rPr>
              <a:t>of a broken heart.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C000"/>
                </a:solidFill>
                <a:latin typeface="Helvetica Neue"/>
              </a:rPr>
              <a:t>That’s a story.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6BC1D0-3DB0-4075-B5E5-5EF28D8F1A1C}"/>
              </a:ext>
            </a:extLst>
          </p:cNvPr>
          <p:cNvSpPr txBox="1"/>
          <p:nvPr/>
        </p:nvSpPr>
        <p:spPr>
          <a:xfrm>
            <a:off x="8233945" y="5894821"/>
            <a:ext cx="3484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EM Forster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593CD6C-4B6F-40FE-8D48-EFAFEBF60488}"/>
              </a:ext>
            </a:extLst>
          </p:cNvPr>
          <p:cNvSpPr/>
          <p:nvPr/>
        </p:nvSpPr>
        <p:spPr>
          <a:xfrm>
            <a:off x="1403684" y="378404"/>
            <a:ext cx="9384631" cy="6083166"/>
          </a:xfrm>
          <a:prstGeom prst="ellipse">
            <a:avLst/>
          </a:prstGeom>
          <a:solidFill>
            <a:schemeClr val="tx2">
              <a:lumMod val="1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What is it about a good story?</a:t>
            </a:r>
          </a:p>
        </p:txBody>
      </p:sp>
    </p:spTree>
    <p:extLst>
      <p:ext uri="{BB962C8B-B14F-4D97-AF65-F5344CB8AC3E}">
        <p14:creationId xmlns:p14="http://schemas.microsoft.com/office/powerpoint/2010/main" val="15842436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DCF2DA10-78AA-478A-8BE3-C180AE82C4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29" name="AutoShape 4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BDD2D113-5681-4247-87F9-40AFBE385A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0" name="AutoShape 6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ABE4DC3F-A9B8-4B53-83A1-E1367CBDC0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1" name="AutoShape 8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EA294711-179B-40C0-B472-D9EC5E251C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2" name="AutoShape 10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7A6D0EEA-A8B8-4AB6-AB2A-8C8F90934F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3" name="AutoShape 1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6A590708-DA68-4615-BB9E-3454D021F8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4" name="AutoShape 14" descr="Paolo Veronese (Caliari): Jesus and the Centurion">
            <a:hlinkClick r:id="rId2" tooltip="Paolo Veronese (Caliari) : Jesus and the Centurion"/>
            <a:extLst>
              <a:ext uri="{FF2B5EF4-FFF2-40B4-BE49-F238E27FC236}">
                <a16:creationId xmlns:a16="http://schemas.microsoft.com/office/drawing/2014/main" id="{3F6183AE-FCAB-45E3-9B07-4F587F7C1C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6635" name="Picture 18" descr="http://4.bp.blogspot.com/_A3nGZeb_QWM/R8beWMCrc7I/AAAAAAAAAPA/d4omPiqgCrg/s400/publican_jpg_w300h365.jpg">
            <a:extLst>
              <a:ext uri="{FF2B5EF4-FFF2-40B4-BE49-F238E27FC236}">
                <a16:creationId xmlns:a16="http://schemas.microsoft.com/office/drawing/2014/main" id="{2C8609BA-26CC-43A9-9A0F-32B055ED1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7F1798-A6CB-4958-8720-C9BEA20ED994}"/>
              </a:ext>
            </a:extLst>
          </p:cNvPr>
          <p:cNvSpPr txBox="1"/>
          <p:nvPr/>
        </p:nvSpPr>
        <p:spPr>
          <a:xfrm>
            <a:off x="5954830" y="1182231"/>
            <a:ext cx="5791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prstClr val="white"/>
                </a:solidFill>
                <a:latin typeface="Helvetica Neue"/>
              </a:rPr>
              <a:t>Your favorite Gospel story?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white"/>
                </a:solidFill>
                <a:latin typeface="Helvetica Neue"/>
              </a:rPr>
              <a:t>Enter it on your handout.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E57AB">
                  <a:lumMod val="60000"/>
                  <a:lumOff val="40000"/>
                </a:srgbClr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38228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DCF2DA10-78AA-478A-8BE3-C180AE82C4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29" name="AutoShape 4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BDD2D113-5681-4247-87F9-40AFBE385A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0" name="AutoShape 6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ABE4DC3F-A9B8-4B53-83A1-E1367CBDC0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1" name="AutoShape 8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EA294711-179B-40C0-B472-D9EC5E251C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2" name="AutoShape 10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7A6D0EEA-A8B8-4AB6-AB2A-8C8F90934F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3" name="AutoShape 1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6A590708-DA68-4615-BB9E-3454D021F8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4" name="AutoShape 14" descr="Paolo Veronese (Caliari): Jesus and the Centurion">
            <a:hlinkClick r:id="rId2" tooltip="Paolo Veronese (Caliari) : Jesus and the Centurion"/>
            <a:extLst>
              <a:ext uri="{FF2B5EF4-FFF2-40B4-BE49-F238E27FC236}">
                <a16:creationId xmlns:a16="http://schemas.microsoft.com/office/drawing/2014/main" id="{3F6183AE-FCAB-45E3-9B07-4F587F7C1C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6635" name="Picture 18" descr="http://4.bp.blogspot.com/_A3nGZeb_QWM/R8beWMCrc7I/AAAAAAAAAPA/d4omPiqgCrg/s400/publican_jpg_w300h365.jpg">
            <a:extLst>
              <a:ext uri="{FF2B5EF4-FFF2-40B4-BE49-F238E27FC236}">
                <a16:creationId xmlns:a16="http://schemas.microsoft.com/office/drawing/2014/main" id="{2C8609BA-26CC-43A9-9A0F-32B055ED1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7F1798-A6CB-4958-8720-C9BEA20ED994}"/>
              </a:ext>
            </a:extLst>
          </p:cNvPr>
          <p:cNvSpPr txBox="1"/>
          <p:nvPr/>
        </p:nvSpPr>
        <p:spPr>
          <a:xfrm>
            <a:off x="6022206" y="1605742"/>
            <a:ext cx="5791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white"/>
                </a:solidFill>
                <a:latin typeface="Helvetica Neue"/>
              </a:rPr>
              <a:t>Why </a:t>
            </a:r>
            <a:r>
              <a:rPr lang="en-US" sz="5400" i="1" dirty="0">
                <a:solidFill>
                  <a:prstClr val="white"/>
                </a:solidFill>
                <a:latin typeface="Helvetica Neue"/>
              </a:rPr>
              <a:t>this</a:t>
            </a:r>
            <a:r>
              <a:rPr lang="en-US" sz="5400" dirty="0">
                <a:solidFill>
                  <a:prstClr val="white"/>
                </a:solidFill>
                <a:latin typeface="Helvetica Neue"/>
              </a:rPr>
              <a:t> story?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white"/>
              </a:solidFill>
              <a:latin typeface="Helvetica Neu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white"/>
              </a:solidFill>
              <a:latin typeface="Helvetica Neu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white"/>
                </a:solidFill>
                <a:latin typeface="Helvetica Neue"/>
              </a:rPr>
              <a:t>Now what does it </a:t>
            </a:r>
            <a:r>
              <a:rPr lang="en-US" sz="5400" i="1" dirty="0">
                <a:solidFill>
                  <a:prstClr val="white"/>
                </a:solidFill>
                <a:latin typeface="Helvetica Neue"/>
              </a:rPr>
              <a:t>do to you?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CE57AB">
                  <a:lumMod val="60000"/>
                  <a:lumOff val="40000"/>
                </a:srgbClr>
              </a:solidFill>
              <a:effectLst/>
              <a:uLnTx/>
              <a:uFillTx/>
              <a:latin typeface="Rockwell" panose="02060603020205020403"/>
            </a:endParaRPr>
          </a:p>
        </p:txBody>
      </p:sp>
    </p:spTree>
    <p:extLst>
      <p:ext uri="{BB962C8B-B14F-4D97-AF65-F5344CB8AC3E}">
        <p14:creationId xmlns:p14="http://schemas.microsoft.com/office/powerpoint/2010/main" val="2406393580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DCF2DA10-78AA-478A-8BE3-C180AE82C4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29" name="AutoShape 4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BDD2D113-5681-4247-87F9-40AFBE385A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0" name="AutoShape 6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ABE4DC3F-A9B8-4B53-83A1-E1367CBDC0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1" name="AutoShape 8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EA294711-179B-40C0-B472-D9EC5E251C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2" name="AutoShape 10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7A6D0EEA-A8B8-4AB6-AB2A-8C8F90934F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3" name="AutoShape 12" descr="https://www.1st-art-gallery.com/thumbnail/185956/1/Jesus-And-The-Centurion.jpg">
            <a:extLst>
              <a:ext uri="{FF2B5EF4-FFF2-40B4-BE49-F238E27FC236}">
                <a16:creationId xmlns:a16="http://schemas.microsoft.com/office/drawing/2014/main" id="{6A590708-DA68-4615-BB9E-3454D021F8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34" name="AutoShape 14" descr="Paolo Veronese (Caliari): Jesus and the Centurion">
            <a:hlinkClick r:id="rId2" tooltip="Paolo Veronese (Caliari) : Jesus and the Centurion"/>
            <a:extLst>
              <a:ext uri="{FF2B5EF4-FFF2-40B4-BE49-F238E27FC236}">
                <a16:creationId xmlns:a16="http://schemas.microsoft.com/office/drawing/2014/main" id="{3F6183AE-FCAB-45E3-9B07-4F587F7C1C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6635" name="Picture 18" descr="http://4.bp.blogspot.com/_A3nGZeb_QWM/R8beWMCrc7I/AAAAAAAAAPA/d4omPiqgCrg/s400/publican_jpg_w300h365.jpg">
            <a:extLst>
              <a:ext uri="{FF2B5EF4-FFF2-40B4-BE49-F238E27FC236}">
                <a16:creationId xmlns:a16="http://schemas.microsoft.com/office/drawing/2014/main" id="{2C8609BA-26CC-43A9-9A0F-32B055ED1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7F1798-A6CB-4958-8720-C9BEA20ED994}"/>
              </a:ext>
            </a:extLst>
          </p:cNvPr>
          <p:cNvSpPr txBox="1"/>
          <p:nvPr/>
        </p:nvSpPr>
        <p:spPr>
          <a:xfrm>
            <a:off x="5964454" y="610136"/>
            <a:ext cx="5791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latin typeface="Helvetica Neue"/>
              </a:rPr>
              <a:t>Now think about: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latin typeface="Helvetica Neu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latin typeface="Helvetica Neue"/>
              </a:rPr>
              <a:t>Who needs to hear this story?</a:t>
            </a:r>
            <a:endParaRPr lang="en-US" sz="3200" dirty="0">
              <a:latin typeface="Helvetica Neu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white"/>
              </a:solidFill>
              <a:latin typeface="Helvetica Neu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white"/>
                </a:solidFill>
                <a:latin typeface="Helvetica Neue"/>
              </a:rPr>
              <a:t>For what question is this story the answer?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white"/>
                </a:solidFill>
                <a:latin typeface="Helvetica Neue"/>
              </a:rPr>
              <a:t>How many can you think of?</a:t>
            </a:r>
            <a:endParaRPr kumimoji="0" lang="en-US" sz="4400" b="0" u="none" strike="noStrike" kern="1200" cap="none" spc="0" normalizeH="0" baseline="0" noProof="0" dirty="0">
              <a:ln>
                <a:noFill/>
              </a:ln>
              <a:solidFill>
                <a:srgbClr val="CE57AB">
                  <a:lumMod val="60000"/>
                  <a:lumOff val="40000"/>
                </a:srgbClr>
              </a:solidFill>
              <a:effectLst/>
              <a:uLnTx/>
              <a:uFillTx/>
              <a:latin typeface="Rockwell" panose="02060603020205020403"/>
            </a:endParaRPr>
          </a:p>
        </p:txBody>
      </p:sp>
    </p:spTree>
    <p:extLst>
      <p:ext uri="{BB962C8B-B14F-4D97-AF65-F5344CB8AC3E}">
        <p14:creationId xmlns:p14="http://schemas.microsoft.com/office/powerpoint/2010/main" val="171569693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2_Damask">
  <a:themeElements>
    <a:clrScheme name="Custom 2">
      <a:dk1>
        <a:sysClr val="windowText" lastClr="000000"/>
      </a:dk1>
      <a:lt1>
        <a:sysClr val="window" lastClr="FFFFFF"/>
      </a:lt1>
      <a:dk2>
        <a:srgbClr val="DE9C3C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3104</TotalTime>
  <Words>1992</Words>
  <Application>Microsoft Office PowerPoint</Application>
  <PresentationFormat>Widescreen</PresentationFormat>
  <Paragraphs>180</Paragraphs>
  <Slides>44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Bookman Old Style</vt:lpstr>
      <vt:lpstr>Calibri</vt:lpstr>
      <vt:lpstr>Helvetica Neue</vt:lpstr>
      <vt:lpstr>Rockwell</vt:lpstr>
      <vt:lpstr>Times New Roman</vt:lpstr>
      <vt:lpstr>Damask</vt:lpstr>
      <vt:lpstr>2_Damask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paustima</dc:creator>
  <cp:lastModifiedBy>Mark Paustian</cp:lastModifiedBy>
  <cp:revision>53</cp:revision>
  <cp:lastPrinted>2020-12-06T13:41:31Z</cp:lastPrinted>
  <dcterms:created xsi:type="dcterms:W3CDTF">2020-12-04T17:36:21Z</dcterms:created>
  <dcterms:modified xsi:type="dcterms:W3CDTF">2024-07-26T20:36:06Z</dcterms:modified>
</cp:coreProperties>
</file>